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1"/>
  </p:handoutMasterIdLst>
  <p:sldIdLst>
    <p:sldId id="567" r:id="rId2"/>
    <p:sldId id="568" r:id="rId3"/>
    <p:sldId id="326" r:id="rId4"/>
    <p:sldId id="467" r:id="rId5"/>
    <p:sldId id="468" r:id="rId6"/>
    <p:sldId id="347" r:id="rId7"/>
    <p:sldId id="348" r:id="rId8"/>
    <p:sldId id="530" r:id="rId9"/>
    <p:sldId id="532" r:id="rId10"/>
    <p:sldId id="531" r:id="rId11"/>
    <p:sldId id="533" r:id="rId12"/>
    <p:sldId id="534" r:id="rId13"/>
    <p:sldId id="536" r:id="rId14"/>
    <p:sldId id="535" r:id="rId15"/>
    <p:sldId id="537" r:id="rId16"/>
    <p:sldId id="538" r:id="rId17"/>
    <p:sldId id="539" r:id="rId18"/>
    <p:sldId id="540" r:id="rId19"/>
    <p:sldId id="541" r:id="rId20"/>
    <p:sldId id="542" r:id="rId21"/>
    <p:sldId id="543" r:id="rId22"/>
    <p:sldId id="544" r:id="rId23"/>
    <p:sldId id="545" r:id="rId24"/>
    <p:sldId id="547" r:id="rId25"/>
    <p:sldId id="546" r:id="rId26"/>
    <p:sldId id="548" r:id="rId27"/>
    <p:sldId id="549" r:id="rId28"/>
    <p:sldId id="550" r:id="rId29"/>
    <p:sldId id="551" r:id="rId30"/>
    <p:sldId id="552" r:id="rId31"/>
    <p:sldId id="555" r:id="rId32"/>
    <p:sldId id="553" r:id="rId33"/>
    <p:sldId id="471" r:id="rId34"/>
    <p:sldId id="328" r:id="rId35"/>
    <p:sldId id="516" r:id="rId36"/>
    <p:sldId id="525" r:id="rId37"/>
    <p:sldId id="529" r:id="rId38"/>
    <p:sldId id="565" r:id="rId39"/>
    <p:sldId id="566" r:id="rId4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B6AB5"/>
    <a:srgbClr val="EFE37D"/>
    <a:srgbClr val="7DC0ED"/>
    <a:srgbClr val="1EB0E9"/>
    <a:srgbClr val="6DA9A3"/>
    <a:srgbClr val="666666"/>
    <a:srgbClr val="F15B5D"/>
    <a:srgbClr val="EDD62D"/>
    <a:srgbClr val="CB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41" autoAdjust="0"/>
    <p:restoredTop sz="94660"/>
  </p:normalViewPr>
  <p:slideViewPr>
    <p:cSldViewPr snapToGrid="0">
      <p:cViewPr varScale="1">
        <p:scale>
          <a:sx n="34" d="100"/>
          <a:sy n="34" d="100"/>
        </p:scale>
        <p:origin x="64"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F0340174-5B5B-48FF-A039-8ED7664C6464}" type="datetimeFigureOut">
              <a:rPr lang="en-US" smtClean="0"/>
              <a:t>1/25/2019</a:t>
            </a:fld>
            <a:endParaRPr lang="en-US"/>
          </a:p>
        </p:txBody>
      </p:sp>
      <p:sp>
        <p:nvSpPr>
          <p:cNvPr id="4" name="Footer Placeholder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8CE7576D-964F-4D5B-BDC5-37453D72236D}" type="slidenum">
              <a:rPr lang="en-US" smtClean="0"/>
              <a:t>‹#›</a:t>
            </a:fld>
            <a:endParaRPr lang="en-US"/>
          </a:p>
        </p:txBody>
      </p:sp>
    </p:spTree>
    <p:extLst>
      <p:ext uri="{BB962C8B-B14F-4D97-AF65-F5344CB8AC3E}">
        <p14:creationId xmlns:p14="http://schemas.microsoft.com/office/powerpoint/2010/main" val="12007550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A10352-1206-4AC8-987B-9372C527D03E}"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A10352-1206-4AC8-987B-9372C527D03E}"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A10352-1206-4AC8-987B-9372C527D03E}"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1/25/2019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teacherspayteachers.com/Store/Brain-Wrinkles" TargetMode="External"/><Relationship Id="rId7" Type="http://schemas.openxmlformats.org/officeDocument/2006/relationships/image" Target="../media/image36.JP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hyperlink" Target="http://www.teacherspayteachers.com/Store/Kimberly-Geswein-Fonts" TargetMode="Externa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4641" y="282388"/>
            <a:ext cx="8807823" cy="3442447"/>
          </a:xfrm>
          <a:prstGeom prst="rect">
            <a:avLst/>
          </a:prstGeom>
          <a:solidFill>
            <a:srgbClr val="1B6AB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0768" y="1218781"/>
            <a:ext cx="9144000" cy="2123658"/>
          </a:xfrm>
          <a:prstGeom prst="rect">
            <a:avLst/>
          </a:prstGeom>
          <a:noFill/>
        </p:spPr>
        <p:txBody>
          <a:bodyPr wrap="square" rtlCol="0">
            <a:spAutoFit/>
          </a:bodyPr>
          <a:lstStyle/>
          <a:p>
            <a:pPr algn="ctr"/>
            <a:r>
              <a:rPr lang="en-US" sz="6600" dirty="0" smtClean="0">
                <a:ln>
                  <a:solidFill>
                    <a:sysClr val="windowText" lastClr="000000"/>
                  </a:solidFill>
                </a:ln>
                <a:solidFill>
                  <a:schemeClr val="bg1"/>
                </a:solidFill>
                <a:latin typeface="KG HAPPY" panose="02000000000000000000" pitchFamily="2" charset="0"/>
              </a:rPr>
              <a:t>ENVIRONMENTAL</a:t>
            </a:r>
            <a:br>
              <a:rPr lang="en-US" sz="6600" dirty="0" smtClean="0">
                <a:ln>
                  <a:solidFill>
                    <a:sysClr val="windowText" lastClr="000000"/>
                  </a:solidFill>
                </a:ln>
                <a:solidFill>
                  <a:schemeClr val="bg1"/>
                </a:solidFill>
                <a:latin typeface="KG HAPPY" panose="02000000000000000000" pitchFamily="2" charset="0"/>
              </a:rPr>
            </a:br>
            <a:r>
              <a:rPr lang="en-US" sz="6600" dirty="0" smtClean="0">
                <a:ln>
                  <a:solidFill>
                    <a:sysClr val="windowText" lastClr="000000"/>
                  </a:solidFill>
                </a:ln>
                <a:solidFill>
                  <a:schemeClr val="bg1"/>
                </a:solidFill>
                <a:latin typeface="KG HAPPY" panose="02000000000000000000" pitchFamily="2" charset="0"/>
              </a:rPr>
              <a:t>ISSUES</a:t>
            </a:r>
            <a:endParaRPr lang="en-US" sz="6000" dirty="0">
              <a:ln>
                <a:solidFill>
                  <a:sysClr val="windowText" lastClr="000000"/>
                </a:solidFill>
              </a:ln>
              <a:solidFill>
                <a:schemeClr val="bg1"/>
              </a:solidFill>
              <a:latin typeface="KG HAPPY" panose="02000000000000000000" pitchFamily="2" charset="0"/>
            </a:endParaRPr>
          </a:p>
        </p:txBody>
      </p:sp>
      <p:sp>
        <p:nvSpPr>
          <p:cNvPr id="7" name="TextBox 6"/>
          <p:cNvSpPr txBox="1"/>
          <p:nvPr/>
        </p:nvSpPr>
        <p:spPr>
          <a:xfrm>
            <a:off x="154641" y="3186313"/>
            <a:ext cx="8807823" cy="523220"/>
          </a:xfrm>
          <a:prstGeom prst="rect">
            <a:avLst/>
          </a:prstGeom>
          <a:noFill/>
        </p:spPr>
        <p:txBody>
          <a:bodyPr wrap="square" rtlCol="0">
            <a:spAutoFit/>
          </a:bodyPr>
          <a:lstStyle/>
          <a:p>
            <a:pPr algn="ctr"/>
            <a:r>
              <a:rPr lang="en-US" sz="2800" dirty="0" smtClean="0">
                <a:latin typeface="KG Payphone" panose="02000000000000000000" pitchFamily="2" charset="0"/>
              </a:rPr>
              <a:t>Presentation, Graphic Organizers, &amp; Activities</a:t>
            </a:r>
            <a:endParaRPr lang="en-US" sz="2800" dirty="0">
              <a:latin typeface="KG Payphone" panose="02000000000000000000" pitchFamily="2" charset="0"/>
            </a:endParaRPr>
          </a:p>
        </p:txBody>
      </p:sp>
      <p:sp>
        <p:nvSpPr>
          <p:cNvPr id="21" name="TextBox 20"/>
          <p:cNvSpPr txBox="1"/>
          <p:nvPr/>
        </p:nvSpPr>
        <p:spPr>
          <a:xfrm>
            <a:off x="-90768" y="1225069"/>
            <a:ext cx="9144000" cy="2123658"/>
          </a:xfrm>
          <a:prstGeom prst="rect">
            <a:avLst/>
          </a:prstGeom>
          <a:noFill/>
        </p:spPr>
        <p:txBody>
          <a:bodyPr wrap="square" rtlCol="0">
            <a:spAutoFit/>
          </a:bodyPr>
          <a:lstStyle/>
          <a:p>
            <a:pPr algn="ctr"/>
            <a:r>
              <a:rPr lang="en-US" sz="6600" dirty="0" smtClean="0">
                <a:ln w="38100">
                  <a:solidFill>
                    <a:sysClr val="windowText" lastClr="000000"/>
                  </a:solidFill>
                </a:ln>
                <a:solidFill>
                  <a:schemeClr val="bg1"/>
                </a:solidFill>
                <a:latin typeface="KG HAPPY Solid" panose="02000000000000000000" pitchFamily="2" charset="0"/>
              </a:rPr>
              <a:t>ENVIRONMENTAL</a:t>
            </a:r>
          </a:p>
          <a:p>
            <a:pPr algn="ctr"/>
            <a:r>
              <a:rPr lang="en-US" sz="6600" dirty="0" smtClean="0">
                <a:ln w="38100">
                  <a:solidFill>
                    <a:sysClr val="windowText" lastClr="000000"/>
                  </a:solidFill>
                </a:ln>
                <a:solidFill>
                  <a:schemeClr val="bg1"/>
                </a:solidFill>
                <a:latin typeface="KG HAPPY Solid" panose="02000000000000000000" pitchFamily="2" charset="0"/>
              </a:rPr>
              <a:t>ISSUES</a:t>
            </a:r>
            <a:endParaRPr lang="en-US" sz="6600" dirty="0">
              <a:ln w="38100">
                <a:solidFill>
                  <a:sysClr val="windowText" lastClr="000000"/>
                </a:solidFill>
              </a:ln>
              <a:solidFill>
                <a:schemeClr val="bg1"/>
              </a:solidFill>
              <a:latin typeface="KG HAPPY Solid" panose="02000000000000000000" pitchFamily="2" charset="0"/>
            </a:endParaRPr>
          </a:p>
        </p:txBody>
      </p:sp>
      <p:sp>
        <p:nvSpPr>
          <p:cNvPr id="20" name="TextBox 19"/>
          <p:cNvSpPr txBox="1"/>
          <p:nvPr/>
        </p:nvSpPr>
        <p:spPr>
          <a:xfrm>
            <a:off x="180255" y="281848"/>
            <a:ext cx="8254061" cy="1200329"/>
          </a:xfrm>
          <a:prstGeom prst="rect">
            <a:avLst/>
          </a:prstGeom>
          <a:noFill/>
        </p:spPr>
        <p:txBody>
          <a:bodyPr wrap="square" rtlCol="0">
            <a:spAutoFit/>
          </a:bodyPr>
          <a:lstStyle/>
          <a:p>
            <a:pPr algn="ctr"/>
            <a:r>
              <a:rPr lang="en-US" sz="7200" dirty="0" smtClean="0">
                <a:latin typeface="KG Eyes Wide Open" panose="02000506000000020004" pitchFamily="2" charset="0"/>
              </a:rPr>
              <a:t>Canada’s</a:t>
            </a:r>
            <a:endParaRPr lang="en-US" sz="7200" dirty="0">
              <a:latin typeface="KG Eyes Wide Open" panose="02000506000000020004" pitchFamily="2" charset="0"/>
            </a:endParaRPr>
          </a:p>
        </p:txBody>
      </p:sp>
      <p:pic>
        <p:nvPicPr>
          <p:cNvPr id="25" name="Picture 24"/>
          <p:cNvPicPr>
            <a:picLocks noChangeAspect="1"/>
          </p:cNvPicPr>
          <p:nvPr/>
        </p:nvPicPr>
        <p:blipFill>
          <a:blip r:embed="rId3"/>
          <a:stretch>
            <a:fillRect/>
          </a:stretch>
        </p:blipFill>
        <p:spPr>
          <a:xfrm>
            <a:off x="6539482" y="3910606"/>
            <a:ext cx="2422982"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4"/>
          <a:stretch>
            <a:fillRect/>
          </a:stretch>
        </p:blipFill>
        <p:spPr>
          <a:xfrm>
            <a:off x="166242" y="3847298"/>
            <a:ext cx="2795961" cy="2103120"/>
          </a:xfrm>
          <a:prstGeom prst="rect">
            <a:avLst/>
          </a:prstGeom>
          <a:ln w="38100">
            <a:solidFill>
              <a:schemeClr val="tx1"/>
            </a:solid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5"/>
          <a:stretch>
            <a:fillRect/>
          </a:stretch>
        </p:blipFill>
        <p:spPr>
          <a:xfrm>
            <a:off x="1721654" y="5189814"/>
            <a:ext cx="2069610" cy="1554480"/>
          </a:xfrm>
          <a:prstGeom prst="rect">
            <a:avLst/>
          </a:prstGeom>
          <a:ln w="38100">
            <a:solidFill>
              <a:schemeClr val="tx1"/>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81" y="5281254"/>
            <a:ext cx="1463040" cy="1463040"/>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7"/>
          <a:stretch>
            <a:fillRect/>
          </a:stretch>
        </p:blipFill>
        <p:spPr>
          <a:xfrm rot="16200000">
            <a:off x="3694654" y="4218389"/>
            <a:ext cx="2444365"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8"/>
          <a:stretch>
            <a:fillRect/>
          </a:stretch>
        </p:blipFill>
        <p:spPr>
          <a:xfrm>
            <a:off x="4831497" y="4943616"/>
            <a:ext cx="1223944"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7" name="Picture 26"/>
          <p:cNvPicPr>
            <a:picLocks noChangeAspect="1"/>
          </p:cNvPicPr>
          <p:nvPr/>
        </p:nvPicPr>
        <p:blipFill>
          <a:blip r:embed="rId9"/>
          <a:stretch>
            <a:fillRect/>
          </a:stretch>
        </p:blipFill>
        <p:spPr>
          <a:xfrm>
            <a:off x="6313090" y="4943616"/>
            <a:ext cx="2430098"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6237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B6AB5">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12177"/>
            <a:ext cx="8229600" cy="5433646"/>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9793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7DC0E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683264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High levels of acid rain have killed fish in thousands of lakes, including the Great Lakes.</a:t>
            </a:r>
          </a:p>
          <a:p>
            <a:pPr marL="457200" indent="-4572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It has polluted farmland and trees in eastern Canada.</a:t>
            </a:r>
          </a:p>
          <a:p>
            <a:pPr marL="457200" indent="-4572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Acid rain can also damage buildings and statues, especially those made from granite, limestone, and marble.</a:t>
            </a:r>
          </a:p>
          <a:p>
            <a:pPr marL="457200" indent="-4572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It has decreased profits in Canada’s fishing, forestry, and agriculture industries.</a:t>
            </a: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smtClean="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1" name="Rectangle 10"/>
          <p:cNvSpPr/>
          <p:nvPr/>
        </p:nvSpPr>
        <p:spPr>
          <a:xfrm>
            <a:off x="2579855" y="89724"/>
            <a:ext cx="3984296" cy="1300356"/>
          </a:xfrm>
          <a:prstGeom prst="rect">
            <a:avLst/>
          </a:prstGeom>
          <a:noFill/>
        </p:spPr>
        <p:txBody>
          <a:bodyPr wrap="none" lIns="68580" tIns="34290" rIns="68580" bIns="34290">
            <a:spAutoFit/>
          </a:bodyPr>
          <a:lstStyle/>
          <a:p>
            <a:pPr algn="ctr"/>
            <a:r>
              <a:rPr lang="en-US" sz="8000" b="1" dirty="0" smtClean="0">
                <a:ln w="28575">
                  <a:solidFill>
                    <a:sysClr val="windowText" lastClr="000000"/>
                  </a:solidFill>
                  <a:prstDash val="solid"/>
                </a:ln>
                <a:solidFill>
                  <a:srgbClr val="1B6AB5"/>
                </a:solidFill>
                <a:effectLst>
                  <a:glow rad="101600">
                    <a:srgbClr val="EFE37D"/>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1950634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B6AB5">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4"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9860"/>
          <a:stretch/>
        </p:blipFill>
        <p:spPr>
          <a:xfrm>
            <a:off x="457200" y="647163"/>
            <a:ext cx="8229600" cy="5563673"/>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7813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B6AB5">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2900"/>
            <a:ext cx="8229600" cy="61722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3652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7DC0E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6586418"/>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Canada’s government has done several things to reduce </a:t>
            </a:r>
            <a:r>
              <a:rPr lang="en-US" sz="3000" dirty="0" smtClean="0">
                <a:latin typeface="KG First Time In Forever" panose="02000506000000020003" pitchFamily="2" charset="0"/>
                <a:ea typeface="KBScaredStraight" panose="02000603000000000000" pitchFamily="2" charset="0"/>
              </a:rPr>
              <a:t>pollution:</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smtClean="0">
                <a:latin typeface="KG First Time In Forever" panose="02000506000000020003" pitchFamily="2" charset="0"/>
                <a:ea typeface="KBScaredStraight" panose="02000603000000000000" pitchFamily="2" charset="0"/>
              </a:rPr>
              <a:t>They </a:t>
            </a:r>
            <a:r>
              <a:rPr lang="en-US" sz="3000" dirty="0">
                <a:latin typeface="KG First Time In Forever" panose="02000506000000020003" pitchFamily="2" charset="0"/>
                <a:ea typeface="KBScaredStraight" panose="02000603000000000000" pitchFamily="2" charset="0"/>
              </a:rPr>
              <a:t>are building factories that don’t pollute the </a:t>
            </a:r>
            <a:r>
              <a:rPr lang="en-US" sz="3000" dirty="0" smtClean="0">
                <a:latin typeface="KG First Time In Forever" panose="02000506000000020003" pitchFamily="2" charset="0"/>
                <a:ea typeface="KBScaredStraight" panose="02000603000000000000" pitchFamily="2" charset="0"/>
              </a:rPr>
              <a:t>air.</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smtClean="0">
                <a:latin typeface="KG First Time In Forever" panose="02000506000000020003" pitchFamily="2" charset="0"/>
                <a:ea typeface="KBScaredStraight" panose="02000603000000000000" pitchFamily="2" charset="0"/>
              </a:rPr>
              <a:t>Laws </a:t>
            </a:r>
            <a:r>
              <a:rPr lang="en-US" sz="3000" dirty="0">
                <a:latin typeface="KG First Time In Forever" panose="02000506000000020003" pitchFamily="2" charset="0"/>
                <a:ea typeface="KBScaredStraight" panose="02000603000000000000" pitchFamily="2" charset="0"/>
              </a:rPr>
              <a:t>have been passed that require cars to produce less </a:t>
            </a:r>
            <a:r>
              <a:rPr lang="en-US" sz="3000" dirty="0" smtClean="0">
                <a:latin typeface="KG First Time In Forever" panose="02000506000000020003" pitchFamily="2" charset="0"/>
                <a:ea typeface="KBScaredStraight" panose="02000603000000000000" pitchFamily="2" charset="0"/>
              </a:rPr>
              <a:t>pollution.</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smtClean="0">
                <a:latin typeface="KG First Time In Forever" panose="02000506000000020003" pitchFamily="2" charset="0"/>
                <a:ea typeface="KBScaredStraight" panose="02000603000000000000" pitchFamily="2" charset="0"/>
              </a:rPr>
              <a:t>They </a:t>
            </a:r>
            <a:r>
              <a:rPr lang="en-US" sz="3000" dirty="0">
                <a:latin typeface="KG First Time In Forever" panose="02000506000000020003" pitchFamily="2" charset="0"/>
                <a:ea typeface="KBScaredStraight" panose="02000603000000000000" pitchFamily="2" charset="0"/>
              </a:rPr>
              <a:t>are encouraging people to walk or ride bikes/buses, rather than driving.</a:t>
            </a:r>
          </a:p>
          <a:p>
            <a:pPr marL="342900" indent="-342900">
              <a:buFont typeface="Arial" panose="020B0604020202020204" pitchFamily="34" charset="0"/>
              <a:buChar char="•"/>
            </a:pPr>
            <a:endParaRPr lang="en-US" sz="3200" dirty="0" smtClean="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1" name="Rectangle 10"/>
          <p:cNvSpPr/>
          <p:nvPr/>
        </p:nvSpPr>
        <p:spPr>
          <a:xfrm>
            <a:off x="2110273" y="89724"/>
            <a:ext cx="4923464" cy="1300356"/>
          </a:xfrm>
          <a:prstGeom prst="rect">
            <a:avLst/>
          </a:prstGeom>
          <a:noFill/>
        </p:spPr>
        <p:txBody>
          <a:bodyPr wrap="none" lIns="68580" tIns="34290" rIns="68580" bIns="34290">
            <a:spAutoFit/>
          </a:bodyPr>
          <a:lstStyle/>
          <a:p>
            <a:pPr algn="ctr"/>
            <a:r>
              <a:rPr lang="en-US" sz="8000" b="1" dirty="0" smtClean="0">
                <a:ln w="28575">
                  <a:solidFill>
                    <a:sysClr val="windowText" lastClr="000000"/>
                  </a:solidFill>
                  <a:prstDash val="solid"/>
                </a:ln>
                <a:solidFill>
                  <a:srgbClr val="1B6AB5"/>
                </a:solidFill>
                <a:effectLst>
                  <a:glow rad="101600">
                    <a:srgbClr val="EFE37D"/>
                  </a:glow>
                  <a:outerShdw blurRad="50800" dist="38100" dir="2700000" algn="tl" rotWithShape="0">
                    <a:prstClr val="black">
                      <a:alpha val="40000"/>
                    </a:prstClr>
                  </a:outerShdw>
                </a:effectLst>
                <a:latin typeface="KG Second Chances Solid" panose="02000000000000000000" pitchFamily="2" charset="0"/>
              </a:rPr>
              <a:t>Solutions</a:t>
            </a:r>
          </a:p>
        </p:txBody>
      </p:sp>
    </p:spTree>
    <p:extLst>
      <p:ext uri="{BB962C8B-B14F-4D97-AF65-F5344CB8AC3E}">
        <p14:creationId xmlns:p14="http://schemas.microsoft.com/office/powerpoint/2010/main" val="530121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7DC0E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7048083"/>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latin typeface="KG First Time In Forever" panose="02000506000000020003" pitchFamily="2" charset="0"/>
                <a:ea typeface="KBScaredStraight" panose="02000603000000000000" pitchFamily="2" charset="0"/>
              </a:rPr>
              <a:t>Since the 1970s, the Great Lakes have faced serious pollution problems.</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smtClean="0">
                <a:latin typeface="KG First Time In Forever" panose="02000506000000020003" pitchFamily="2" charset="0"/>
                <a:ea typeface="KBScaredStraight" panose="02000603000000000000" pitchFamily="2" charset="0"/>
              </a:rPr>
              <a:t>The region is polluted by acid rain, waste from factories, sewage treatment plants, and runoff containing things like fertilizers and pesticides. </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smtClean="0">
                <a:latin typeface="KG First Time In Forever" panose="02000506000000020003" pitchFamily="2" charset="0"/>
                <a:ea typeface="KBScaredStraight" panose="02000603000000000000" pitchFamily="2" charset="0"/>
              </a:rPr>
              <a:t>Thousands of plants and animals are harmed or killed by pollution.</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smtClean="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1" name="Rectangle 10"/>
          <p:cNvSpPr/>
          <p:nvPr/>
        </p:nvSpPr>
        <p:spPr>
          <a:xfrm>
            <a:off x="1223559" y="89724"/>
            <a:ext cx="6696898" cy="1300356"/>
          </a:xfrm>
          <a:prstGeom prst="rect">
            <a:avLst/>
          </a:prstGeom>
          <a:noFill/>
        </p:spPr>
        <p:txBody>
          <a:bodyPr wrap="none" lIns="68580" tIns="34290" rIns="68580" bIns="34290">
            <a:spAutoFit/>
          </a:bodyPr>
          <a:lstStyle/>
          <a:p>
            <a:pPr algn="ctr"/>
            <a:r>
              <a:rPr lang="en-US" sz="8000" b="1" dirty="0" smtClean="0">
                <a:ln w="28575">
                  <a:solidFill>
                    <a:sysClr val="windowText" lastClr="000000"/>
                  </a:solidFill>
                  <a:prstDash val="solid"/>
                </a:ln>
                <a:solidFill>
                  <a:srgbClr val="1B6AB5"/>
                </a:solidFill>
                <a:effectLst>
                  <a:glow rad="101600">
                    <a:srgbClr val="EFE37D"/>
                  </a:glow>
                  <a:outerShdw blurRad="50800" dist="38100" dir="2700000" algn="tl" rotWithShape="0">
                    <a:prstClr val="black">
                      <a:alpha val="40000"/>
                    </a:prstClr>
                  </a:outerShdw>
                </a:effectLst>
                <a:latin typeface="KG Second Chances Solid" panose="02000000000000000000" pitchFamily="2" charset="0"/>
              </a:rPr>
              <a:t>Great Lakes</a:t>
            </a:r>
          </a:p>
        </p:txBody>
      </p:sp>
    </p:spTree>
    <p:extLst>
      <p:ext uri="{BB962C8B-B14F-4D97-AF65-F5344CB8AC3E}">
        <p14:creationId xmlns:p14="http://schemas.microsoft.com/office/powerpoint/2010/main" val="4184641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B6AB5">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4"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42900"/>
            <a:ext cx="8229600" cy="61722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6995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B6AB5">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3" y="137160"/>
            <a:ext cx="6167987" cy="3291840"/>
          </a:xfrm>
          <a:prstGeom prst="rect">
            <a:avLst/>
          </a:prstGeom>
          <a:ln w="38100">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914"/>
          <a:stretch/>
        </p:blipFill>
        <p:spPr>
          <a:xfrm>
            <a:off x="3137347" y="3080762"/>
            <a:ext cx="5846140" cy="356616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4462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7DC0E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7694414"/>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Because the Great Lakes are major sources of water and transportation for commerce for both Canada and the US, the countries are working together to clean up the pollution and acid rain.</a:t>
            </a:r>
          </a:p>
          <a:p>
            <a:pPr marL="457200" indent="-4572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The governments now regulate industries and have replaced coal-fired power plants with gas-powered ones.</a:t>
            </a:r>
          </a:p>
          <a:p>
            <a:pPr marL="457200" indent="-457200">
              <a:buFont typeface="Arial" panose="020B0604020202020204" pitchFamily="34" charset="0"/>
              <a:buChar char="•"/>
            </a:pPr>
            <a:endParaRPr lang="en-US" sz="1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They have also added lime to lakes, rivers, and soil to try to neutralize the effects of acid.</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smtClean="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1" name="Rectangle 10"/>
          <p:cNvSpPr/>
          <p:nvPr/>
        </p:nvSpPr>
        <p:spPr>
          <a:xfrm>
            <a:off x="2110278" y="89724"/>
            <a:ext cx="4923464" cy="1300356"/>
          </a:xfrm>
          <a:prstGeom prst="rect">
            <a:avLst/>
          </a:prstGeom>
          <a:noFill/>
        </p:spPr>
        <p:txBody>
          <a:bodyPr wrap="none" lIns="68580" tIns="34290" rIns="68580" bIns="34290">
            <a:spAutoFit/>
          </a:bodyPr>
          <a:lstStyle/>
          <a:p>
            <a:pPr algn="ctr"/>
            <a:r>
              <a:rPr lang="en-US" sz="8000" b="1" dirty="0" smtClean="0">
                <a:ln w="28575">
                  <a:solidFill>
                    <a:sysClr val="windowText" lastClr="000000"/>
                  </a:solidFill>
                  <a:prstDash val="solid"/>
                </a:ln>
                <a:solidFill>
                  <a:srgbClr val="1B6AB5"/>
                </a:solidFill>
                <a:effectLst>
                  <a:glow rad="101600">
                    <a:srgbClr val="EFE37D"/>
                  </a:glow>
                  <a:outerShdw blurRad="50800" dist="38100" dir="2700000" algn="tl" rotWithShape="0">
                    <a:prstClr val="black">
                      <a:alpha val="40000"/>
                    </a:prstClr>
                  </a:outerShdw>
                </a:effectLst>
                <a:latin typeface="KG Second Chances Solid" panose="02000000000000000000" pitchFamily="2" charset="0"/>
              </a:rPr>
              <a:t>Solutions</a:t>
            </a:r>
          </a:p>
        </p:txBody>
      </p:sp>
    </p:spTree>
    <p:extLst>
      <p:ext uri="{BB962C8B-B14F-4D97-AF65-F5344CB8AC3E}">
        <p14:creationId xmlns:p14="http://schemas.microsoft.com/office/powerpoint/2010/main" val="318516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8640" y="228938"/>
            <a:ext cx="8046720" cy="603504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658368" y="366098"/>
            <a:ext cx="7827264" cy="5760720"/>
          </a:xfrm>
          <a:prstGeom prst="ellipse">
            <a:avLst/>
          </a:prstGeom>
          <a:solidFill>
            <a:srgbClr val="1B6AB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4" name="Rectangle 13"/>
          <p:cNvSpPr/>
          <p:nvPr/>
        </p:nvSpPr>
        <p:spPr>
          <a:xfrm>
            <a:off x="834438" y="2465121"/>
            <a:ext cx="7475123" cy="2554545"/>
          </a:xfrm>
          <a:prstGeom prst="rect">
            <a:avLst/>
          </a:prstGeom>
          <a:noFill/>
        </p:spPr>
        <p:txBody>
          <a:bodyPr wrap="none" lIns="91440" tIns="45720" rIns="91440" bIns="45720">
            <a:spAutoFit/>
          </a:bodyPr>
          <a:lstStyle/>
          <a:p>
            <a:pPr algn="ctr"/>
            <a:r>
              <a:rPr lang="en-US" sz="8000" b="1" cap="none" spc="0" dirty="0" smtClean="0">
                <a:ln w="28575">
                  <a:solidFill>
                    <a:sysClr val="windowText" lastClr="000000"/>
                  </a:solidFill>
                  <a:prstDash val="solid"/>
                </a:ln>
                <a:solidFill>
                  <a:schemeClr val="bg1"/>
                </a:solidFill>
                <a:effectLst>
                  <a:glow rad="101600">
                    <a:srgbClr val="7DC0ED"/>
                  </a:glow>
                  <a:outerShdw blurRad="50800" dist="38100" dir="2700000" algn="tl" rotWithShape="0">
                    <a:prstClr val="black">
                      <a:alpha val="40000"/>
                    </a:prstClr>
                  </a:outerShdw>
                </a:effectLst>
                <a:latin typeface="KG Second Chances Solid" panose="02000000000000000000" pitchFamily="2" charset="0"/>
              </a:rPr>
              <a:t>Extraction of</a:t>
            </a:r>
          </a:p>
          <a:p>
            <a:pPr algn="ctr"/>
            <a:r>
              <a:rPr lang="en-US" sz="8000" b="1" dirty="0" smtClean="0">
                <a:ln w="28575">
                  <a:solidFill>
                    <a:sysClr val="windowText" lastClr="000000"/>
                  </a:solidFill>
                  <a:prstDash val="solid"/>
                </a:ln>
                <a:solidFill>
                  <a:schemeClr val="bg1"/>
                </a:solidFill>
                <a:effectLst>
                  <a:glow rad="101600">
                    <a:srgbClr val="7DC0ED"/>
                  </a:glow>
                  <a:outerShdw blurRad="50800" dist="38100" dir="2700000" algn="tl" rotWithShape="0">
                    <a:prstClr val="black">
                      <a:alpha val="40000"/>
                    </a:prstClr>
                  </a:outerShdw>
                </a:effectLst>
                <a:latin typeface="KG Second Chances Solid" panose="02000000000000000000" pitchFamily="2" charset="0"/>
              </a:rPr>
              <a:t>Resources</a:t>
            </a:r>
            <a:endParaRPr lang="en-US" sz="8000" b="1" cap="none" spc="0" dirty="0">
              <a:ln w="28575">
                <a:solidFill>
                  <a:sysClr val="windowText" lastClr="000000"/>
                </a:solidFill>
                <a:prstDash val="solid"/>
              </a:ln>
              <a:solidFill>
                <a:schemeClr val="bg1"/>
              </a:solidFill>
              <a:effectLst>
                <a:glow rad="101600">
                  <a:srgbClr val="7DC0ED"/>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Rectangle 6"/>
          <p:cNvSpPr/>
          <p:nvPr/>
        </p:nvSpPr>
        <p:spPr>
          <a:xfrm>
            <a:off x="1572460" y="1220921"/>
            <a:ext cx="5999078" cy="1300356"/>
          </a:xfrm>
          <a:prstGeom prst="rect">
            <a:avLst/>
          </a:prstGeom>
          <a:noFill/>
        </p:spPr>
        <p:txBody>
          <a:bodyPr wrap="none" lIns="68580" tIns="34290" rIns="68580" bIns="34290">
            <a:spAutoFit/>
          </a:bodyPr>
          <a:lstStyle/>
          <a:p>
            <a:pPr algn="ctr"/>
            <a:r>
              <a:rPr lang="en-US" sz="8000" dirty="0" smtClean="0">
                <a:ln w="10160">
                  <a:noFill/>
                  <a:prstDash val="solid"/>
                </a:ln>
                <a:solidFill>
                  <a:sysClr val="windowText" lastClr="000000"/>
                </a:solidFill>
                <a:effectLst/>
                <a:latin typeface="KG Eyes Wide Open" panose="02000506000000020004" pitchFamily="2" charset="0"/>
              </a:rPr>
              <a:t>Canadian Shield:</a:t>
            </a:r>
            <a:endParaRPr lang="en-US" sz="8000" dirty="0">
              <a:ln w="10160">
                <a:noFill/>
                <a:prstDash val="solid"/>
              </a:ln>
              <a:solidFill>
                <a:sysClr val="windowText" lastClr="000000"/>
              </a:solidFill>
              <a:effectLst/>
              <a:latin typeface="KG Eyes Wide Open" panose="02000506000000020004" pitchFamily="2" charset="0"/>
            </a:endParaRPr>
          </a:p>
        </p:txBody>
      </p:sp>
    </p:spTree>
    <p:extLst>
      <p:ext uri="{BB962C8B-B14F-4D97-AF65-F5344CB8AC3E}">
        <p14:creationId xmlns:p14="http://schemas.microsoft.com/office/powerpoint/2010/main" val="815367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4102" y="369454"/>
            <a:ext cx="5995862" cy="6010852"/>
          </a:xfrm>
          <a:prstGeom prst="rect">
            <a:avLst/>
          </a:prstGeom>
        </p:spPr>
      </p:pic>
    </p:spTree>
    <p:extLst>
      <p:ext uri="{BB962C8B-B14F-4D97-AF65-F5344CB8AC3E}">
        <p14:creationId xmlns:p14="http://schemas.microsoft.com/office/powerpoint/2010/main" val="2786040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7DC0E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6617196"/>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 Canadian Shield is a large area of thin, rocky soil that surrounds the Hudson </a:t>
            </a:r>
            <a:r>
              <a:rPr lang="en-US" sz="2800" dirty="0" smtClean="0">
                <a:latin typeface="KG First Time In Forever" panose="02000506000000020003" pitchFamily="2" charset="0"/>
                <a:ea typeface="KBScaredStraight" panose="02000603000000000000" pitchFamily="2" charset="0"/>
              </a:rPr>
              <a:t>Bay.</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Beneath </a:t>
            </a:r>
            <a:r>
              <a:rPr lang="en-US" sz="2800" dirty="0">
                <a:latin typeface="KG First Time In Forever" panose="02000506000000020003" pitchFamily="2" charset="0"/>
                <a:ea typeface="KBScaredStraight" panose="02000603000000000000" pitchFamily="2" charset="0"/>
              </a:rPr>
              <a:t>the soil </a:t>
            </a:r>
            <a:r>
              <a:rPr lang="en-US" sz="2800" dirty="0" smtClean="0">
                <a:latin typeface="KG First Time In Forever" panose="02000506000000020003" pitchFamily="2" charset="0"/>
                <a:ea typeface="KBScaredStraight" panose="02000603000000000000" pitchFamily="2" charset="0"/>
              </a:rPr>
              <a:t>lies </a:t>
            </a:r>
            <a:r>
              <a:rPr lang="en-US" sz="2800" dirty="0">
                <a:latin typeface="KG First Time In Forever" panose="02000506000000020003" pitchFamily="2" charset="0"/>
                <a:ea typeface="KBScaredStraight" panose="02000603000000000000" pitchFamily="2" charset="0"/>
              </a:rPr>
              <a:t>one of Canada’s most valuable </a:t>
            </a:r>
            <a:r>
              <a:rPr lang="en-US" sz="2800" dirty="0" smtClean="0">
                <a:latin typeface="KG First Time In Forever" panose="02000506000000020003" pitchFamily="2" charset="0"/>
                <a:ea typeface="KBScaredStraight" panose="02000603000000000000" pitchFamily="2" charset="0"/>
              </a:rPr>
              <a:t>resources -- minerals </a:t>
            </a:r>
            <a:r>
              <a:rPr lang="en-US" sz="2800" dirty="0">
                <a:latin typeface="KG First Time In Forever" panose="02000506000000020003" pitchFamily="2" charset="0"/>
                <a:ea typeface="KBScaredStraight" panose="02000603000000000000" pitchFamily="2" charset="0"/>
              </a:rPr>
              <a:t>(gold, silver, copper, zinc, lead, iron ore, uranium, &amp; nickel).</a:t>
            </a:r>
          </a:p>
          <a:p>
            <a:pPr marL="800100" lvl="1"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Mineral deposits are very important to Canada’s economy because </a:t>
            </a:r>
            <a:r>
              <a:rPr lang="en-US" sz="2800" dirty="0" smtClean="0">
                <a:latin typeface="KG First Time In Forever" panose="02000506000000020003" pitchFamily="2" charset="0"/>
                <a:ea typeface="KBScaredStraight" panose="02000603000000000000" pitchFamily="2" charset="0"/>
              </a:rPr>
              <a:t>they are valuable exports, fuel many of the country’s industries, and </a:t>
            </a:r>
            <a:r>
              <a:rPr lang="en-US" sz="2800" dirty="0">
                <a:latin typeface="KG First Time In Forever" panose="02000506000000020003" pitchFamily="2" charset="0"/>
                <a:ea typeface="KBScaredStraight" panose="02000603000000000000" pitchFamily="2" charset="0"/>
              </a:rPr>
              <a:t>provide </a:t>
            </a:r>
            <a:r>
              <a:rPr lang="en-US" sz="2800" dirty="0" smtClean="0">
                <a:latin typeface="KG First Time In Forever" panose="02000506000000020003" pitchFamily="2" charset="0"/>
                <a:ea typeface="KBScaredStraight" panose="02000603000000000000" pitchFamily="2" charset="0"/>
              </a:rPr>
              <a:t>jobs to 1.5 million people.</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1" name="Rectangle 10"/>
          <p:cNvSpPr/>
          <p:nvPr/>
        </p:nvSpPr>
        <p:spPr>
          <a:xfrm>
            <a:off x="132617" y="89724"/>
            <a:ext cx="8878777" cy="1300356"/>
          </a:xfrm>
          <a:prstGeom prst="rect">
            <a:avLst/>
          </a:prstGeom>
          <a:noFill/>
        </p:spPr>
        <p:txBody>
          <a:bodyPr wrap="none" lIns="68580" tIns="34290" rIns="68580" bIns="34290">
            <a:spAutoFit/>
          </a:bodyPr>
          <a:lstStyle/>
          <a:p>
            <a:pPr algn="ctr"/>
            <a:r>
              <a:rPr lang="en-US" sz="8000" b="1" dirty="0" smtClean="0">
                <a:ln w="28575">
                  <a:solidFill>
                    <a:sysClr val="windowText" lastClr="000000"/>
                  </a:solidFill>
                  <a:prstDash val="solid"/>
                </a:ln>
                <a:solidFill>
                  <a:srgbClr val="1B6AB5"/>
                </a:solidFill>
                <a:effectLst>
                  <a:glow rad="101600">
                    <a:srgbClr val="EFE37D"/>
                  </a:glow>
                  <a:outerShdw blurRad="50800" dist="38100" dir="2700000" algn="tl" rotWithShape="0">
                    <a:prstClr val="black">
                      <a:alpha val="40000"/>
                    </a:prstClr>
                  </a:outerShdw>
                </a:effectLst>
                <a:latin typeface="KG Second Chances Solid" panose="02000000000000000000" pitchFamily="2" charset="0"/>
              </a:rPr>
              <a:t>Canadian Shield</a:t>
            </a:r>
          </a:p>
        </p:txBody>
      </p:sp>
    </p:spTree>
    <p:extLst>
      <p:ext uri="{BB962C8B-B14F-4D97-AF65-F5344CB8AC3E}">
        <p14:creationId xmlns:p14="http://schemas.microsoft.com/office/powerpoint/2010/main" val="411124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B6AB5">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56616"/>
            <a:ext cx="7315200" cy="6144768"/>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6167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7DC0E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7078861"/>
          </a:xfrm>
          <a:prstGeom prst="rect">
            <a:avLst/>
          </a:prstGeom>
          <a:noFill/>
        </p:spPr>
        <p:txBody>
          <a:bodyPr wrap="square" rtlCol="0">
            <a:spAutoFit/>
          </a:bodyPr>
          <a:lstStyle/>
          <a:p>
            <a:pPr marL="342900" indent="-342900">
              <a:buFont typeface="Arial" panose="020B0604020202020204" pitchFamily="34" charset="0"/>
              <a:buChar char="•"/>
            </a:pPr>
            <a:r>
              <a:rPr lang="en-US" sz="2600" dirty="0" smtClean="0">
                <a:latin typeface="KG First Time In Forever" panose="02000506000000020003" pitchFamily="2" charset="0"/>
                <a:ea typeface="KBScaredStraight" panose="02000603000000000000" pitchFamily="2" charset="0"/>
              </a:rPr>
              <a:t>Mining has caused great damage to Canada’s environment.</a:t>
            </a:r>
          </a:p>
          <a:p>
            <a:pPr marL="342900" indent="-3429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600" dirty="0" smtClean="0">
                <a:latin typeface="KG First Time In Forever" panose="02000506000000020003" pitchFamily="2" charset="0"/>
                <a:ea typeface="KBScaredStraight" panose="02000603000000000000" pitchFamily="2" charset="0"/>
              </a:rPr>
              <a:t>Blasting </a:t>
            </a:r>
            <a:r>
              <a:rPr lang="en-US" sz="2600" dirty="0">
                <a:latin typeface="KG First Time In Forever" panose="02000506000000020003" pitchFamily="2" charset="0"/>
                <a:ea typeface="KBScaredStraight" panose="02000603000000000000" pitchFamily="2" charset="0"/>
              </a:rPr>
              <a:t>&amp; digging with heavy machinery </a:t>
            </a:r>
            <a:r>
              <a:rPr lang="en-US" sz="2600" dirty="0" smtClean="0">
                <a:latin typeface="KG First Time In Forever" panose="02000506000000020003" pitchFamily="2" charset="0"/>
                <a:ea typeface="KBScaredStraight" panose="02000603000000000000" pitchFamily="2" charset="0"/>
              </a:rPr>
              <a:t>damages </a:t>
            </a:r>
            <a:r>
              <a:rPr lang="en-US" sz="2600" dirty="0">
                <a:latin typeface="KG First Time In Forever" panose="02000506000000020003" pitchFamily="2" charset="0"/>
                <a:ea typeface="KBScaredStraight" panose="02000603000000000000" pitchFamily="2" charset="0"/>
              </a:rPr>
              <a:t>the land around </a:t>
            </a:r>
            <a:r>
              <a:rPr lang="en-US" sz="2600" dirty="0" smtClean="0">
                <a:latin typeface="KG First Time In Forever" panose="02000506000000020003" pitchFamily="2" charset="0"/>
                <a:ea typeface="KBScaredStraight" panose="02000603000000000000" pitchFamily="2" charset="0"/>
              </a:rPr>
              <a:t>mines and destroys animals’ habitats.</a:t>
            </a:r>
          </a:p>
          <a:p>
            <a:pPr marL="342900" indent="-342900">
              <a:buFont typeface="Arial" panose="020B0604020202020204" pitchFamily="34" charset="0"/>
              <a:buChar char="•"/>
            </a:pPr>
            <a:endParaRPr lang="en-US" sz="2600" i="1"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600" dirty="0" smtClean="0">
                <a:latin typeface="KG First Time In Forever" panose="02000506000000020003" pitchFamily="2" charset="0"/>
                <a:ea typeface="KBScaredStraight" panose="02000603000000000000" pitchFamily="2" charset="0"/>
              </a:rPr>
              <a:t>Slag</a:t>
            </a:r>
            <a:r>
              <a:rPr lang="en-US" sz="2600" dirty="0">
                <a:latin typeface="KG First Time In Forever" panose="02000506000000020003" pitchFamily="2" charset="0"/>
                <a:ea typeface="KBScaredStraight" panose="02000603000000000000" pitchFamily="2" charset="0"/>
              </a:rPr>
              <a:t>, or leftover rock from the smelting process, is often dumped in any convenient </a:t>
            </a:r>
            <a:r>
              <a:rPr lang="en-US" sz="2600" dirty="0" smtClean="0">
                <a:latin typeface="KG First Time In Forever" panose="02000506000000020003" pitchFamily="2" charset="0"/>
                <a:ea typeface="KBScaredStraight" panose="02000603000000000000" pitchFamily="2" charset="0"/>
              </a:rPr>
              <a:t>place and seeps into nearby ground and water sources.</a:t>
            </a:r>
          </a:p>
          <a:p>
            <a:pPr marL="342900" indent="-3429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600" dirty="0" smtClean="0">
                <a:latin typeface="KG First Time In Forever" panose="02000506000000020003" pitchFamily="2" charset="0"/>
                <a:ea typeface="KBScaredStraight" panose="02000603000000000000" pitchFamily="2" charset="0"/>
              </a:rPr>
              <a:t>Mining </a:t>
            </a:r>
            <a:r>
              <a:rPr lang="en-US" sz="2600" dirty="0">
                <a:latin typeface="KG First Time In Forever" panose="02000506000000020003" pitchFamily="2" charset="0"/>
                <a:ea typeface="KBScaredStraight" panose="02000603000000000000" pitchFamily="2" charset="0"/>
              </a:rPr>
              <a:t>processes </a:t>
            </a:r>
            <a:r>
              <a:rPr lang="en-US" sz="2600" dirty="0" smtClean="0">
                <a:latin typeface="KG First Time In Forever" panose="02000506000000020003" pitchFamily="2" charset="0"/>
                <a:ea typeface="KBScaredStraight" panose="02000603000000000000" pitchFamily="2" charset="0"/>
              </a:rPr>
              <a:t>also release </a:t>
            </a:r>
            <a:r>
              <a:rPr lang="en-US" sz="2600" dirty="0">
                <a:latin typeface="KG First Time In Forever" panose="02000506000000020003" pitchFamily="2" charset="0"/>
                <a:ea typeface="KBScaredStraight" panose="02000603000000000000" pitchFamily="2" charset="0"/>
              </a:rPr>
              <a:t>harmful chemicals into the air, which </a:t>
            </a:r>
            <a:r>
              <a:rPr lang="en-US" sz="2600" dirty="0" smtClean="0">
                <a:latin typeface="KG First Time In Forever" panose="02000506000000020003" pitchFamily="2" charset="0"/>
                <a:ea typeface="KBScaredStraight" panose="02000603000000000000" pitchFamily="2" charset="0"/>
              </a:rPr>
              <a:t>leads to </a:t>
            </a:r>
            <a:r>
              <a:rPr lang="en-US" sz="2600" dirty="0">
                <a:latin typeface="KG First Time In Forever" panose="02000506000000020003" pitchFamily="2" charset="0"/>
                <a:ea typeface="KBScaredStraight" panose="02000603000000000000" pitchFamily="2" charset="0"/>
              </a:rPr>
              <a:t>acid rain.</a:t>
            </a:r>
          </a:p>
          <a:p>
            <a:pPr marL="342900" indent="-342900">
              <a:buFont typeface="Arial" panose="020B0604020202020204" pitchFamily="34" charset="0"/>
              <a:buChar char="•"/>
            </a:pPr>
            <a:endParaRPr lang="en-US" sz="2800" dirty="0" smtClean="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1" name="Rectangle 10"/>
          <p:cNvSpPr/>
          <p:nvPr/>
        </p:nvSpPr>
        <p:spPr>
          <a:xfrm>
            <a:off x="1592506" y="89724"/>
            <a:ext cx="5959003" cy="1300356"/>
          </a:xfrm>
          <a:prstGeom prst="rect">
            <a:avLst/>
          </a:prstGeom>
          <a:noFill/>
        </p:spPr>
        <p:txBody>
          <a:bodyPr wrap="none" lIns="68580" tIns="34290" rIns="68580" bIns="34290">
            <a:spAutoFit/>
          </a:bodyPr>
          <a:lstStyle/>
          <a:p>
            <a:pPr algn="ctr"/>
            <a:r>
              <a:rPr lang="en-US" sz="8000" b="1" dirty="0" smtClean="0">
                <a:ln w="28575">
                  <a:solidFill>
                    <a:sysClr val="windowText" lastClr="000000"/>
                  </a:solidFill>
                  <a:prstDash val="solid"/>
                </a:ln>
                <a:solidFill>
                  <a:srgbClr val="1B6AB5"/>
                </a:solidFill>
                <a:effectLst>
                  <a:glow rad="101600">
                    <a:srgbClr val="EFE37D"/>
                  </a:glow>
                  <a:outerShdw blurRad="50800" dist="38100" dir="2700000" algn="tl" rotWithShape="0">
                    <a:prstClr val="black">
                      <a:alpha val="40000"/>
                    </a:prstClr>
                  </a:outerShdw>
                </a:effectLst>
                <a:latin typeface="KG Second Chances Solid" panose="02000000000000000000" pitchFamily="2" charset="0"/>
              </a:rPr>
              <a:t>Extraction</a:t>
            </a:r>
          </a:p>
        </p:txBody>
      </p:sp>
    </p:spTree>
    <p:extLst>
      <p:ext uri="{BB962C8B-B14F-4D97-AF65-F5344CB8AC3E}">
        <p14:creationId xmlns:p14="http://schemas.microsoft.com/office/powerpoint/2010/main" val="3518984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B6AB5">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5758"/>
          <a:stretch/>
        </p:blipFill>
        <p:spPr>
          <a:xfrm>
            <a:off x="3984881" y="3219261"/>
            <a:ext cx="5035771" cy="3566160"/>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5" descr="ekati_diamond_min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1412" y="179022"/>
            <a:ext cx="5486400" cy="3678911"/>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676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B6AB5">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7"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3243"/>
          <a:stretch/>
        </p:blipFill>
        <p:spPr>
          <a:xfrm>
            <a:off x="81934" y="138868"/>
            <a:ext cx="5006453" cy="4023360"/>
          </a:xfrm>
          <a:prstGeom prst="rect">
            <a:avLst/>
          </a:prstGeom>
          <a:ln w="38100">
            <a:solidFill>
              <a:schemeClr val="tx1"/>
            </a:solidFill>
          </a:ln>
          <a:effectLst>
            <a:outerShdw blurRad="292100" dist="139700" dir="2700000" algn="tl" rotWithShape="0">
              <a:srgbClr val="333333">
                <a:alpha val="65000"/>
              </a:srgbClr>
            </a:outerShdw>
          </a:effectLst>
        </p:spPr>
      </p:pic>
      <p:pic>
        <p:nvPicPr>
          <p:cNvPr id="4" name="Picture 3" descr="OLF_02_02"/>
          <p:cNvPicPr>
            <a:picLocks noChangeAspect="1" noChangeArrowheads="1"/>
          </p:cNvPicPr>
          <p:nvPr/>
        </p:nvPicPr>
        <p:blipFill rotWithShape="1">
          <a:blip r:embed="rId3">
            <a:extLst>
              <a:ext uri="{28A0092B-C50C-407E-A947-70E740481C1C}">
                <a14:useLocalDpi xmlns:a14="http://schemas.microsoft.com/office/drawing/2010/main" val="0"/>
              </a:ext>
            </a:extLst>
          </a:blip>
          <a:srcRect l="1758" r="1924" b="2368"/>
          <a:stretch/>
        </p:blipFill>
        <p:spPr>
          <a:xfrm>
            <a:off x="4436708" y="2989322"/>
            <a:ext cx="4490066" cy="36576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1386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7DC0E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6586418"/>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Since the extraction and use of the natural resources in the Canadian Shield has caused environmental problems, Canada’s government has been working to balance economic growth with environmental preservation.</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The </a:t>
            </a:r>
            <a:r>
              <a:rPr lang="en-US" sz="2800" dirty="0">
                <a:latin typeface="KG First Time In Forever" panose="02000506000000020003" pitchFamily="2" charset="0"/>
                <a:ea typeface="KBScaredStraight" panose="02000603000000000000" pitchFamily="2" charset="0"/>
              </a:rPr>
              <a:t>government has made new rules about </a:t>
            </a:r>
            <a:r>
              <a:rPr lang="en-US" sz="2800" dirty="0" smtClean="0">
                <a:latin typeface="KG First Time In Forever" panose="02000506000000020003" pitchFamily="2" charset="0"/>
                <a:ea typeface="KBScaredStraight" panose="02000603000000000000" pitchFamily="2" charset="0"/>
              </a:rPr>
              <a:t>mining</a:t>
            </a:r>
            <a:r>
              <a:rPr lang="en-US" sz="2800" dirty="0">
                <a:latin typeface="KG First Time In Forever" panose="02000506000000020003" pitchFamily="2" charset="0"/>
                <a:ea typeface="KBScaredStraight" panose="02000603000000000000" pitchFamily="2" charset="0"/>
              </a:rPr>
              <a:t> </a:t>
            </a:r>
            <a:r>
              <a:rPr lang="en-US" sz="2800" dirty="0" smtClean="0">
                <a:latin typeface="KG First Time In Forever" panose="02000506000000020003" pitchFamily="2" charset="0"/>
                <a:ea typeface="KBScaredStraight" panose="02000603000000000000" pitchFamily="2" charset="0"/>
              </a:rPr>
              <a:t>and is implementing plans to monitor the process more closely.</a:t>
            </a: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800" dirty="0" smtClean="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1" name="Rectangle 10"/>
          <p:cNvSpPr/>
          <p:nvPr/>
        </p:nvSpPr>
        <p:spPr>
          <a:xfrm>
            <a:off x="2362750" y="89724"/>
            <a:ext cx="4418518" cy="1300356"/>
          </a:xfrm>
          <a:prstGeom prst="rect">
            <a:avLst/>
          </a:prstGeom>
          <a:noFill/>
        </p:spPr>
        <p:txBody>
          <a:bodyPr wrap="none" lIns="68580" tIns="34290" rIns="68580" bIns="34290">
            <a:spAutoFit/>
          </a:bodyPr>
          <a:lstStyle/>
          <a:p>
            <a:pPr algn="ctr"/>
            <a:r>
              <a:rPr lang="en-US" sz="8000" b="1" dirty="0" smtClean="0">
                <a:ln w="28575">
                  <a:solidFill>
                    <a:sysClr val="windowText" lastClr="000000"/>
                  </a:solidFill>
                  <a:prstDash val="solid"/>
                </a:ln>
                <a:solidFill>
                  <a:srgbClr val="1B6AB5"/>
                </a:solidFill>
                <a:effectLst>
                  <a:glow rad="101600">
                    <a:srgbClr val="EFE37D"/>
                  </a:glow>
                  <a:outerShdw blurRad="50800" dist="38100" dir="2700000" algn="tl" rotWithShape="0">
                    <a:prstClr val="black">
                      <a:alpha val="40000"/>
                    </a:prstClr>
                  </a:outerShdw>
                </a:effectLst>
                <a:latin typeface="KG Second Chances Solid" panose="02000000000000000000" pitchFamily="2" charset="0"/>
              </a:rPr>
              <a:t>Solution</a:t>
            </a:r>
          </a:p>
        </p:txBody>
      </p:sp>
    </p:spTree>
    <p:extLst>
      <p:ext uri="{BB962C8B-B14F-4D97-AF65-F5344CB8AC3E}">
        <p14:creationId xmlns:p14="http://schemas.microsoft.com/office/powerpoint/2010/main" val="3132246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8640" y="228938"/>
            <a:ext cx="8046720" cy="603504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658368" y="366098"/>
            <a:ext cx="7827264" cy="5760720"/>
          </a:xfrm>
          <a:prstGeom prst="ellipse">
            <a:avLst/>
          </a:prstGeom>
          <a:solidFill>
            <a:srgbClr val="1B6AB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4" name="Rectangle 13"/>
          <p:cNvSpPr/>
          <p:nvPr/>
        </p:nvSpPr>
        <p:spPr>
          <a:xfrm>
            <a:off x="1405844" y="1846074"/>
            <a:ext cx="6332311" cy="2800767"/>
          </a:xfrm>
          <a:prstGeom prst="rect">
            <a:avLst/>
          </a:prstGeom>
          <a:noFill/>
        </p:spPr>
        <p:txBody>
          <a:bodyPr wrap="none" lIns="91440" tIns="45720" rIns="91440" bIns="45720">
            <a:spAutoFit/>
          </a:bodyPr>
          <a:lstStyle/>
          <a:p>
            <a:pPr algn="ctr"/>
            <a:r>
              <a:rPr lang="en-US" sz="8800" b="1" cap="none" spc="0" dirty="0" smtClean="0">
                <a:ln w="28575">
                  <a:solidFill>
                    <a:sysClr val="windowText" lastClr="000000"/>
                  </a:solidFill>
                  <a:prstDash val="solid"/>
                </a:ln>
                <a:solidFill>
                  <a:schemeClr val="bg1"/>
                </a:solidFill>
                <a:effectLst>
                  <a:glow rad="101600">
                    <a:srgbClr val="7DC0ED"/>
                  </a:glow>
                  <a:outerShdw blurRad="50800" dist="38100" dir="2700000" algn="tl" rotWithShape="0">
                    <a:prstClr val="black">
                      <a:alpha val="40000"/>
                    </a:prstClr>
                  </a:outerShdw>
                </a:effectLst>
                <a:latin typeface="KG Second Chances Solid" panose="02000000000000000000" pitchFamily="2" charset="0"/>
              </a:rPr>
              <a:t>Timber</a:t>
            </a:r>
          </a:p>
          <a:p>
            <a:pPr algn="ctr"/>
            <a:r>
              <a:rPr lang="en-US" sz="8800" b="1" dirty="0" smtClean="0">
                <a:ln w="28575">
                  <a:solidFill>
                    <a:sysClr val="windowText" lastClr="000000"/>
                  </a:solidFill>
                  <a:prstDash val="solid"/>
                </a:ln>
                <a:solidFill>
                  <a:schemeClr val="bg1"/>
                </a:solidFill>
                <a:effectLst>
                  <a:glow rad="101600">
                    <a:srgbClr val="7DC0ED"/>
                  </a:glow>
                  <a:outerShdw blurRad="50800" dist="38100" dir="2700000" algn="tl" rotWithShape="0">
                    <a:prstClr val="black">
                      <a:alpha val="40000"/>
                    </a:prstClr>
                  </a:outerShdw>
                </a:effectLst>
                <a:latin typeface="KG Second Chances Solid" panose="02000000000000000000" pitchFamily="2" charset="0"/>
              </a:rPr>
              <a:t>Resources</a:t>
            </a:r>
            <a:endParaRPr lang="en-US" sz="8800" b="1" cap="none" spc="0" dirty="0">
              <a:ln w="28575">
                <a:solidFill>
                  <a:sysClr val="windowText" lastClr="000000"/>
                </a:solidFill>
                <a:prstDash val="solid"/>
              </a:ln>
              <a:solidFill>
                <a:schemeClr val="bg1"/>
              </a:solidFill>
              <a:effectLst>
                <a:glow rad="101600">
                  <a:srgbClr val="7DC0ED"/>
                </a:glow>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3870008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7DC0E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878532"/>
          </a:xfrm>
          <a:prstGeom prst="rect">
            <a:avLst/>
          </a:prstGeom>
          <a:noFill/>
        </p:spPr>
        <p:txBody>
          <a:bodyPr wrap="square" rtlCol="0">
            <a:spAutoFit/>
          </a:bodyPr>
          <a:lstStyle/>
          <a:p>
            <a:pPr marL="571500" indent="-571500">
              <a:lnSpc>
                <a:spcPct val="90000"/>
              </a:lnSpc>
              <a:buFont typeface="Arial" panose="020B0604020202020204" pitchFamily="34" charset="0"/>
              <a:buChar char="•"/>
            </a:pPr>
            <a:r>
              <a:rPr lang="en-US" altLang="en-US" sz="3200" dirty="0">
                <a:latin typeface="KG First Time In Forever" panose="02000506000000020003" pitchFamily="2" charset="0"/>
                <a:ea typeface="KBScaredStraight" panose="02000603000000000000" pitchFamily="2" charset="0"/>
              </a:rPr>
              <a:t>With almost half its land covered in forests, Canada is a leading producer of timber </a:t>
            </a:r>
            <a:r>
              <a:rPr lang="en-US" altLang="en-US" sz="3200" dirty="0" smtClean="0">
                <a:latin typeface="KG First Time In Forever" panose="02000506000000020003" pitchFamily="2" charset="0"/>
                <a:ea typeface="KBScaredStraight" panose="02000603000000000000" pitchFamily="2" charset="0"/>
              </a:rPr>
              <a:t>products.</a:t>
            </a:r>
          </a:p>
          <a:p>
            <a:pPr marL="571500" indent="-571500">
              <a:lnSpc>
                <a:spcPct val="90000"/>
              </a:lnSpc>
              <a:buFont typeface="Arial" panose="020B0604020202020204" pitchFamily="34" charset="0"/>
              <a:buChar char="•"/>
            </a:pPr>
            <a:endParaRPr lang="en-US" altLang="en-US" sz="3200" dirty="0">
              <a:latin typeface="KG First Time In Forever" panose="02000506000000020003" pitchFamily="2" charset="0"/>
              <a:ea typeface="KBScaredStraight" panose="02000603000000000000" pitchFamily="2" charset="0"/>
            </a:endParaRPr>
          </a:p>
          <a:p>
            <a:pPr marL="571500" indent="-571500">
              <a:lnSpc>
                <a:spcPct val="90000"/>
              </a:lnSpc>
              <a:buFont typeface="Arial" panose="020B0604020202020204" pitchFamily="34" charset="0"/>
              <a:buChar char="•"/>
            </a:pPr>
            <a:r>
              <a:rPr lang="en-US" altLang="en-US" sz="3200" dirty="0" smtClean="0">
                <a:latin typeface="KG First Time In Forever" panose="02000506000000020003" pitchFamily="2" charset="0"/>
                <a:ea typeface="KBScaredStraight" panose="02000603000000000000" pitchFamily="2" charset="0"/>
              </a:rPr>
              <a:t>These </a:t>
            </a:r>
            <a:r>
              <a:rPr lang="en-US" altLang="en-US" sz="3200" dirty="0">
                <a:latin typeface="KG First Time In Forever" panose="02000506000000020003" pitchFamily="2" charset="0"/>
                <a:ea typeface="KBScaredStraight" panose="02000603000000000000" pitchFamily="2" charset="0"/>
              </a:rPr>
              <a:t>products include lumber, paper, plywood, and wood pulp.</a:t>
            </a:r>
          </a:p>
          <a:p>
            <a:pPr marL="1028700" lvl="1" indent="-571500">
              <a:lnSpc>
                <a:spcPct val="90000"/>
              </a:lnSpc>
              <a:buFont typeface="Arial" panose="020B0604020202020204" pitchFamily="34" charset="0"/>
              <a:buChar char="•"/>
            </a:pPr>
            <a:endParaRPr lang="en-US" altLang="en-US" sz="3200" dirty="0">
              <a:latin typeface="KG First Time In Forever" panose="02000506000000020003" pitchFamily="2" charset="0"/>
              <a:ea typeface="KBScaredStraight" panose="02000603000000000000" pitchFamily="2" charset="0"/>
            </a:endParaRPr>
          </a:p>
          <a:p>
            <a:pPr marL="571500" indent="-571500">
              <a:lnSpc>
                <a:spcPct val="90000"/>
              </a:lnSpc>
              <a:buFont typeface="Arial" panose="020B0604020202020204" pitchFamily="34" charset="0"/>
              <a:buChar char="•"/>
            </a:pPr>
            <a:r>
              <a:rPr lang="en-US" altLang="en-US" sz="3200" dirty="0">
                <a:latin typeface="KG First Time In Forever" panose="02000506000000020003" pitchFamily="2" charset="0"/>
                <a:ea typeface="KBScaredStraight" panose="02000603000000000000" pitchFamily="2" charset="0"/>
              </a:rPr>
              <a:t>The major timber-producing provinces include British Columbia, Quebec, and Ontario.</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1" name="Rectangle 10"/>
          <p:cNvSpPr/>
          <p:nvPr/>
        </p:nvSpPr>
        <p:spPr>
          <a:xfrm>
            <a:off x="108928" y="89724"/>
            <a:ext cx="8926162" cy="1300356"/>
          </a:xfrm>
          <a:prstGeom prst="rect">
            <a:avLst/>
          </a:prstGeom>
          <a:noFill/>
        </p:spPr>
        <p:txBody>
          <a:bodyPr wrap="none" lIns="68580" tIns="34290" rIns="68580" bIns="34290">
            <a:spAutoFit/>
          </a:bodyPr>
          <a:lstStyle/>
          <a:p>
            <a:pPr algn="ctr"/>
            <a:r>
              <a:rPr lang="en-US" sz="8000" b="1" dirty="0" smtClean="0">
                <a:ln w="28575">
                  <a:solidFill>
                    <a:sysClr val="windowText" lastClr="000000"/>
                  </a:solidFill>
                  <a:prstDash val="solid"/>
                </a:ln>
                <a:solidFill>
                  <a:srgbClr val="1B6AB5"/>
                </a:solidFill>
                <a:effectLst>
                  <a:glow rad="101600">
                    <a:srgbClr val="EFE37D"/>
                  </a:glow>
                  <a:outerShdw blurRad="50800" dist="38100" dir="2700000" algn="tl" rotWithShape="0">
                    <a:prstClr val="black">
                      <a:alpha val="40000"/>
                    </a:prstClr>
                  </a:outerShdw>
                </a:effectLst>
                <a:latin typeface="KG Second Chances Solid" panose="02000000000000000000" pitchFamily="2" charset="0"/>
              </a:rPr>
              <a:t>Timber Industry</a:t>
            </a:r>
          </a:p>
        </p:txBody>
      </p:sp>
    </p:spTree>
    <p:extLst>
      <p:ext uri="{BB962C8B-B14F-4D97-AF65-F5344CB8AC3E}">
        <p14:creationId xmlns:p14="http://schemas.microsoft.com/office/powerpoint/2010/main" val="639665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B6AB5">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3001"/>
            <a:ext cx="8229600" cy="5491998"/>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1685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7DC0E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6771084"/>
          </a:xfrm>
          <a:prstGeom prst="rect">
            <a:avLst/>
          </a:prstGeom>
          <a:noFill/>
        </p:spPr>
        <p:txBody>
          <a:bodyPr wrap="square" rtlCol="0">
            <a:spAutoFit/>
          </a:bodyPr>
          <a:lstStyle/>
          <a:p>
            <a:pPr marL="461772" indent="-3429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Most timber companies cut all the trees in a given area, leaving large treeless gaps in the forest (called “</a:t>
            </a:r>
            <a:r>
              <a:rPr lang="en-US" sz="2800" dirty="0" smtClean="0">
                <a:latin typeface="KG First Time In Forever" panose="02000506000000020003" pitchFamily="2" charset="0"/>
                <a:ea typeface="KBScaredStraight" panose="02000603000000000000" pitchFamily="2" charset="0"/>
              </a:rPr>
              <a:t>clearcutting”).</a:t>
            </a:r>
          </a:p>
          <a:p>
            <a:pPr marL="118872">
              <a:defRPr/>
            </a:pPr>
            <a:endParaRPr lang="en-US" dirty="0">
              <a:latin typeface="KG First Time In Forever" panose="02000506000000020003" pitchFamily="2" charset="0"/>
              <a:ea typeface="KBScaredStraight" panose="02000603000000000000" pitchFamily="2" charset="0"/>
            </a:endParaRPr>
          </a:p>
          <a:p>
            <a:pPr marL="461772" indent="-342900">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Heavy </a:t>
            </a:r>
            <a:r>
              <a:rPr lang="en-US" sz="2800" dirty="0">
                <a:latin typeface="KG First Time In Forever" panose="02000506000000020003" pitchFamily="2" charset="0"/>
                <a:ea typeface="KBScaredStraight" panose="02000603000000000000" pitchFamily="2" charset="0"/>
              </a:rPr>
              <a:t>machinery leaves the forest floor compacted and makes it hard for new growth to start</a:t>
            </a:r>
            <a:r>
              <a:rPr lang="en-US" sz="2800" dirty="0" smtClean="0">
                <a:latin typeface="KG First Time In Forever" panose="02000506000000020003" pitchFamily="2" charset="0"/>
                <a:ea typeface="KBScaredStraight" panose="02000603000000000000" pitchFamily="2" charset="0"/>
              </a:rPr>
              <a:t>.</a:t>
            </a:r>
          </a:p>
          <a:p>
            <a:pPr marL="461772" indent="-342900">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461772" indent="-3429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This reduces water </a:t>
            </a:r>
            <a:r>
              <a:rPr lang="en-US" sz="2800" dirty="0" smtClean="0">
                <a:latin typeface="KG First Time In Forever" panose="02000506000000020003" pitchFamily="2" charset="0"/>
                <a:ea typeface="KBScaredStraight" panose="02000603000000000000" pitchFamily="2" charset="0"/>
              </a:rPr>
              <a:t>quality and </a:t>
            </a:r>
            <a:r>
              <a:rPr lang="en-US" sz="2800" dirty="0">
                <a:latin typeface="KG First Time In Forever" panose="02000506000000020003" pitchFamily="2" charset="0"/>
                <a:ea typeface="KBScaredStraight" panose="02000603000000000000" pitchFamily="2" charset="0"/>
              </a:rPr>
              <a:t>kills animals’ habitats</a:t>
            </a:r>
            <a:r>
              <a:rPr lang="en-US" sz="2800" dirty="0" smtClean="0">
                <a:latin typeface="KG First Time In Forever" panose="02000506000000020003" pitchFamily="2" charset="0"/>
                <a:ea typeface="KBScaredStraight" panose="02000603000000000000" pitchFamily="2" charset="0"/>
              </a:rPr>
              <a:t>.</a:t>
            </a:r>
          </a:p>
          <a:p>
            <a:pPr marL="461772" indent="-342900">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461772" indent="-342900">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Clearcutting also causes erosion, which can lead to flooding. </a:t>
            </a:r>
            <a:endParaRPr lang="en-US" sz="2800" dirty="0">
              <a:latin typeface="KG First Time In Forever" panose="02000506000000020003" pitchFamily="2" charset="0"/>
              <a:ea typeface="KBScaredStraight" panose="02000603000000000000" pitchFamily="2" charset="0"/>
            </a:endParaRPr>
          </a:p>
          <a:p>
            <a:pPr marL="461772" indent="-3429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1" name="Rectangle 10"/>
          <p:cNvSpPr/>
          <p:nvPr/>
        </p:nvSpPr>
        <p:spPr>
          <a:xfrm>
            <a:off x="1019790" y="89724"/>
            <a:ext cx="7104445" cy="1300356"/>
          </a:xfrm>
          <a:prstGeom prst="rect">
            <a:avLst/>
          </a:prstGeom>
          <a:noFill/>
        </p:spPr>
        <p:txBody>
          <a:bodyPr wrap="none" lIns="68580" tIns="34290" rIns="68580" bIns="34290">
            <a:spAutoFit/>
          </a:bodyPr>
          <a:lstStyle/>
          <a:p>
            <a:pPr algn="ctr"/>
            <a:r>
              <a:rPr lang="en-US" sz="8000" b="1" dirty="0" smtClean="0">
                <a:ln w="28575">
                  <a:solidFill>
                    <a:sysClr val="windowText" lastClr="000000"/>
                  </a:solidFill>
                  <a:prstDash val="solid"/>
                </a:ln>
                <a:solidFill>
                  <a:srgbClr val="1B6AB5"/>
                </a:solidFill>
                <a:effectLst>
                  <a:glow rad="101600">
                    <a:srgbClr val="EFE37D"/>
                  </a:glow>
                  <a:outerShdw blurRad="50800" dist="38100" dir="2700000" algn="tl" rotWithShape="0">
                    <a:prstClr val="black">
                      <a:alpha val="40000"/>
                    </a:prstClr>
                  </a:outerShdw>
                </a:effectLst>
                <a:latin typeface="KG Second Chances Solid" panose="02000000000000000000" pitchFamily="2" charset="0"/>
              </a:rPr>
              <a:t>Clearcutting</a:t>
            </a:r>
          </a:p>
        </p:txBody>
      </p:sp>
    </p:spTree>
    <p:extLst>
      <p:ext uri="{BB962C8B-B14F-4D97-AF65-F5344CB8AC3E}">
        <p14:creationId xmlns:p14="http://schemas.microsoft.com/office/powerpoint/2010/main" val="543788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748916"/>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smtClean="0">
                <a:latin typeface="KG Second Chances Solid" panose="02000000000000000000" pitchFamily="2" charset="0"/>
              </a:rPr>
              <a:t>STANDARDS:</a:t>
            </a:r>
          </a:p>
          <a:p>
            <a:r>
              <a:rPr lang="en-US" sz="3600" b="1" dirty="0">
                <a:latin typeface="KG First Time In Forever" panose="02000506000000020003" pitchFamily="2" charset="0"/>
              </a:rPr>
              <a:t>SS6G6 Explain the impact of environmental issues in Canada.  </a:t>
            </a:r>
            <a:endParaRPr lang="en-US" sz="3600" b="1" dirty="0" smtClean="0">
              <a:latin typeface="KG First Time In Forever" panose="02000506000000020003" pitchFamily="2" charset="0"/>
            </a:endParaRPr>
          </a:p>
          <a:p>
            <a:pPr marL="742950" indent="-742950">
              <a:buAutoNum type="alphaLcPeriod"/>
            </a:pPr>
            <a:r>
              <a:rPr lang="en-US" sz="3600" dirty="0" smtClean="0">
                <a:latin typeface="KG First Time In Forever" panose="02000506000000020003" pitchFamily="2" charset="0"/>
              </a:rPr>
              <a:t>Explain </a:t>
            </a:r>
            <a:r>
              <a:rPr lang="en-US" sz="3600" dirty="0">
                <a:latin typeface="KG First Time In Forever" panose="02000506000000020003" pitchFamily="2" charset="0"/>
              </a:rPr>
              <a:t>the causes and effects of pollution and acid rain in Canada to include the Great Lakes. </a:t>
            </a:r>
            <a:endParaRPr lang="en-US" sz="3600" dirty="0" smtClean="0">
              <a:latin typeface="KG First Time In Forever" panose="02000506000000020003" pitchFamily="2" charset="0"/>
            </a:endParaRPr>
          </a:p>
          <a:p>
            <a:pPr marL="742950" indent="-742950">
              <a:buAutoNum type="alphaLcPeriod"/>
            </a:pPr>
            <a:r>
              <a:rPr lang="en-US" sz="3600" dirty="0" smtClean="0">
                <a:latin typeface="KG First Time In Forever" panose="02000506000000020003" pitchFamily="2" charset="0"/>
              </a:rPr>
              <a:t>Explain </a:t>
            </a:r>
            <a:r>
              <a:rPr lang="en-US" sz="3600" dirty="0">
                <a:latin typeface="KG First Time In Forever" panose="02000506000000020003" pitchFamily="2" charset="0"/>
              </a:rPr>
              <a:t>the causes and effects of the extraction of natural resources on the Canadian Shield (e.g., mining and logging). </a:t>
            </a: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smtClean="0">
                <a:latin typeface="KBScaredStraight" panose="02000603000000000000" pitchFamily="2" charset="0"/>
                <a:ea typeface="KBScaredStraight" panose="02000603000000000000" pitchFamily="2" charset="0"/>
              </a:rPr>
              <a:t>© Brain </a:t>
            </a:r>
            <a:r>
              <a:rPr lang="en-US" sz="10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3320956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B6AB5">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4"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620" y="640080"/>
            <a:ext cx="8366760" cy="557784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2028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B6AB5">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30" y="173231"/>
            <a:ext cx="6400800" cy="3244244"/>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descr="a-stabnd-of-boreal-forest-tree"/>
          <p:cNvPicPr>
            <a:picLocks noChangeAspect="1" noChangeArrowheads="1"/>
          </p:cNvPicPr>
          <p:nvPr/>
        </p:nvPicPr>
        <p:blipFill rotWithShape="1">
          <a:blip r:embed="rId3">
            <a:extLst>
              <a:ext uri="{28A0092B-C50C-407E-A947-70E740481C1C}">
                <a14:useLocalDpi xmlns:a14="http://schemas.microsoft.com/office/drawing/2010/main" val="0"/>
              </a:ext>
            </a:extLst>
          </a:blip>
          <a:srcRect b="11051"/>
          <a:stretch/>
        </p:blipFill>
        <p:spPr bwMode="auto">
          <a:xfrm>
            <a:off x="3018622" y="3219261"/>
            <a:ext cx="6028508" cy="356616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288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7DC0E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618630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Government and industries are working together to manage use of the forests.</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Hundreds of millions of seedlings are planted each </a:t>
            </a:r>
            <a:r>
              <a:rPr lang="en-US" sz="2800" dirty="0" smtClean="0">
                <a:latin typeface="KG First Time In Forever" panose="02000506000000020003" pitchFamily="2" charset="0"/>
                <a:ea typeface="KBScaredStraight" panose="02000603000000000000" pitchFamily="2" charset="0"/>
              </a:rPr>
              <a:t>year, although, it takes decades for a forest to reappear.</a:t>
            </a: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Billions of dollars are spent on managing and protecting the forests</a:t>
            </a:r>
            <a:r>
              <a:rPr lang="en-US" sz="2800" dirty="0" smtClean="0">
                <a:latin typeface="KG First Time In Forever" panose="02000506000000020003" pitchFamily="2" charset="0"/>
                <a:ea typeface="KBScaredStraight" panose="02000603000000000000" pitchFamily="2" charset="0"/>
              </a:rPr>
              <a:t>.</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Canada’s government has also set aside protected land in parks and reserves.</a:t>
            </a: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1" name="Rectangle 10"/>
          <p:cNvSpPr/>
          <p:nvPr/>
        </p:nvSpPr>
        <p:spPr>
          <a:xfrm>
            <a:off x="2110282" y="89724"/>
            <a:ext cx="4923464" cy="1300356"/>
          </a:xfrm>
          <a:prstGeom prst="rect">
            <a:avLst/>
          </a:prstGeom>
          <a:noFill/>
        </p:spPr>
        <p:txBody>
          <a:bodyPr wrap="none" lIns="68580" tIns="34290" rIns="68580" bIns="34290">
            <a:spAutoFit/>
          </a:bodyPr>
          <a:lstStyle/>
          <a:p>
            <a:pPr algn="ctr"/>
            <a:r>
              <a:rPr lang="en-US" sz="8000" b="1" dirty="0" smtClean="0">
                <a:ln w="28575">
                  <a:solidFill>
                    <a:sysClr val="windowText" lastClr="000000"/>
                  </a:solidFill>
                  <a:prstDash val="solid"/>
                </a:ln>
                <a:solidFill>
                  <a:srgbClr val="1B6AB5"/>
                </a:solidFill>
                <a:effectLst>
                  <a:glow rad="101600">
                    <a:srgbClr val="EFE37D"/>
                  </a:glow>
                  <a:outerShdw blurRad="50800" dist="38100" dir="2700000" algn="tl" rotWithShape="0">
                    <a:prstClr val="black">
                      <a:alpha val="40000"/>
                    </a:prstClr>
                  </a:outerShdw>
                </a:effectLst>
                <a:latin typeface="KG Second Chances Solid" panose="02000000000000000000" pitchFamily="2" charset="0"/>
              </a:rPr>
              <a:t>Solutions</a:t>
            </a:r>
          </a:p>
        </p:txBody>
      </p:sp>
    </p:spTree>
    <p:extLst>
      <p:ext uri="{BB962C8B-B14F-4D97-AF65-F5344CB8AC3E}">
        <p14:creationId xmlns:p14="http://schemas.microsoft.com/office/powerpoint/2010/main" val="828802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595302"/>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smtClean="0">
                <a:latin typeface="KG Second Chances Solid" panose="02000000000000000000" pitchFamily="2" charset="0"/>
              </a:rPr>
              <a:t>TEACHER INFO:</a:t>
            </a:r>
          </a:p>
          <a:p>
            <a:pPr marL="342900" indent="-3429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cs typeface="Arial" panose="020B0604020202020204" pitchFamily="34" charset="0"/>
              </a:rPr>
              <a:t>Print off the following slide for each student. </a:t>
            </a:r>
            <a:endParaRPr lang="en-US" sz="3600" dirty="0" smtClean="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600" dirty="0" smtClean="0">
                <a:latin typeface="KG First Time In Forever" panose="02000506000000020003" pitchFamily="2" charset="0"/>
                <a:ea typeface="KBScaredStraight" panose="02000603000000000000" pitchFamily="2" charset="0"/>
                <a:cs typeface="Arial" panose="020B0604020202020204" pitchFamily="34" charset="0"/>
              </a:rPr>
              <a:t>They </a:t>
            </a:r>
            <a:r>
              <a:rPr lang="en-US" sz="3600" dirty="0">
                <a:latin typeface="KG First Time In Forever" panose="02000506000000020003" pitchFamily="2" charset="0"/>
                <a:ea typeface="KBScaredStraight" panose="02000603000000000000" pitchFamily="2" charset="0"/>
                <a:cs typeface="Arial" panose="020B0604020202020204" pitchFamily="34" charset="0"/>
              </a:rPr>
              <a:t>should complete the chart while discussing the presentation</a:t>
            </a:r>
            <a:r>
              <a:rPr lang="en-US" sz="3600" dirty="0" smtClean="0">
                <a:latin typeface="KG First Time In Forever" panose="02000506000000020003" pitchFamily="2" charset="0"/>
                <a:ea typeface="KBScaredStraight" panose="02000603000000000000" pitchFamily="2" charset="0"/>
                <a:cs typeface="Arial" panose="020B0604020202020204" pitchFamily="34" charset="0"/>
              </a:rPr>
              <a:t>.</a:t>
            </a:r>
          </a:p>
          <a:p>
            <a:pPr marL="342900" indent="-3429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600" dirty="0" smtClean="0">
                <a:latin typeface="KG First Time In Forever" panose="02000506000000020003" pitchFamily="2" charset="0"/>
                <a:ea typeface="KBScaredStraight" panose="02000603000000000000" pitchFamily="2" charset="0"/>
                <a:cs typeface="Arial" panose="020B0604020202020204" pitchFamily="34" charset="0"/>
              </a:rPr>
              <a:t>Check answers as a class when finished. If time, have students color their pictures. </a:t>
            </a:r>
            <a:endParaRPr lang="en-US" sz="36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smtClean="0">
                <a:solidFill>
                  <a:schemeClr val="bg1">
                    <a:lumMod val="50000"/>
                  </a:schemeClr>
                </a:solidFill>
                <a:latin typeface="KBScaredStraight" panose="02000603000000000000" pitchFamily="2" charset="0"/>
                <a:ea typeface="KBScaredStraight" panose="02000603000000000000" pitchFamily="2" charset="0"/>
              </a:rPr>
              <a:t>© Brain </a:t>
            </a:r>
            <a:r>
              <a:rPr lang="en-US" sz="1000" dirty="0">
                <a:solidFill>
                  <a:schemeClr val="bg1">
                    <a:lumMod val="50000"/>
                  </a:schemeClr>
                </a:solidFill>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2419677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9236439"/>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smtClean="0">
                <a:latin typeface="KG Second Chances Solid" panose="02000000000000000000" pitchFamily="2" charset="0"/>
              </a:rPr>
              <a:t>TEACHER INFO: Design A Shirt</a:t>
            </a:r>
          </a:p>
          <a:p>
            <a:pPr marL="457200" indent="-457200">
              <a:lnSpc>
                <a:spcPct val="107000"/>
              </a:lnSpc>
              <a:spcAft>
                <a:spcPts val="800"/>
              </a:spcAft>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Print off the </a:t>
            </a:r>
            <a:r>
              <a:rPr lang="en-US" sz="2400" dirty="0" smtClean="0">
                <a:latin typeface="KG First Time In Forever" panose="02000506000000020003" pitchFamily="2" charset="0"/>
                <a:ea typeface="KBScaredStraight" panose="02000603000000000000" pitchFamily="2" charset="0"/>
                <a:cs typeface="Arial" panose="020B0604020202020204" pitchFamily="34" charset="0"/>
              </a:rPr>
              <a:t>Design A Shirt page </a:t>
            </a:r>
            <a:r>
              <a:rPr lang="en-US" sz="2400" dirty="0">
                <a:latin typeface="KG First Time In Forever" panose="02000506000000020003" pitchFamily="2" charset="0"/>
                <a:ea typeface="KBScaredStraight" panose="02000603000000000000" pitchFamily="2" charset="0"/>
                <a:cs typeface="Arial" panose="020B0604020202020204" pitchFamily="34" charset="0"/>
              </a:rPr>
              <a:t>for each student. </a:t>
            </a:r>
            <a:endParaRPr lang="en-US" sz="2400" dirty="0" smtClean="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endParaRPr lang="en-US" sz="1400" dirty="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400" dirty="0" smtClean="0">
                <a:latin typeface="KG First Time In Forever" panose="02000506000000020003" pitchFamily="2" charset="0"/>
                <a:ea typeface="KBScaredStraight" panose="02000603000000000000" pitchFamily="2" charset="0"/>
                <a:cs typeface="Arial" panose="020B0604020202020204" pitchFamily="34" charset="0"/>
              </a:rPr>
              <a:t>Students </a:t>
            </a:r>
            <a:r>
              <a:rPr lang="en-US" sz="2400" dirty="0">
                <a:latin typeface="KG First Time In Forever" panose="02000506000000020003" pitchFamily="2" charset="0"/>
                <a:ea typeface="KBScaredStraight" panose="02000603000000000000" pitchFamily="2" charset="0"/>
                <a:cs typeface="Arial" panose="020B0604020202020204" pitchFamily="34" charset="0"/>
              </a:rPr>
              <a:t>should </a:t>
            </a:r>
            <a:r>
              <a:rPr lang="en-US" sz="2400" dirty="0">
                <a:latin typeface="KG First Time In Forever" panose="02000506000000020003" pitchFamily="2" charset="0"/>
              </a:rPr>
              <a:t>d</a:t>
            </a:r>
            <a:r>
              <a:rPr lang="en-US" sz="2400" dirty="0" smtClean="0">
                <a:latin typeface="KG First Time In Forever" panose="02000506000000020003" pitchFamily="2" charset="0"/>
              </a:rPr>
              <a:t>esign </a:t>
            </a:r>
            <a:r>
              <a:rPr lang="en-US" sz="2400" dirty="0">
                <a:latin typeface="KG First Time In Forever" panose="02000506000000020003" pitchFamily="2" charset="0"/>
              </a:rPr>
              <a:t>a t-shirt that will convince others to help solve one of </a:t>
            </a:r>
            <a:r>
              <a:rPr lang="en-US" sz="2400" dirty="0" smtClean="0">
                <a:latin typeface="KG First Time In Forever" panose="02000506000000020003" pitchFamily="2" charset="0"/>
              </a:rPr>
              <a:t>Canada’s environmental </a:t>
            </a:r>
            <a:r>
              <a:rPr lang="en-US" sz="2400" dirty="0">
                <a:latin typeface="KG First Time In Forever" panose="02000506000000020003" pitchFamily="2" charset="0"/>
              </a:rPr>
              <a:t>issues. </a:t>
            </a:r>
            <a:endParaRPr lang="en-US" sz="2400" dirty="0" smtClean="0">
              <a:latin typeface="KG First Time In Forever" panose="02000506000000020003" pitchFamily="2" charset="0"/>
            </a:endParaRPr>
          </a:p>
          <a:p>
            <a:pPr marL="457200" indent="-457200">
              <a:lnSpc>
                <a:spcPct val="107000"/>
              </a:lnSpc>
              <a:spcAft>
                <a:spcPts val="800"/>
              </a:spcAft>
              <a:buFont typeface="Arial" panose="020B0604020202020204" pitchFamily="34" charset="0"/>
              <a:buChar char="•"/>
            </a:pPr>
            <a:endParaRPr lang="en-US" sz="1400" dirty="0" smtClean="0">
              <a:latin typeface="KG First Time In Forever" panose="02000506000000020003" pitchFamily="2" charset="0"/>
            </a:endParaRPr>
          </a:p>
          <a:p>
            <a:pPr marL="457200" indent="-457200">
              <a:buFont typeface="Arial" panose="020B0604020202020204" pitchFamily="34" charset="0"/>
              <a:buChar char="•"/>
            </a:pPr>
            <a:r>
              <a:rPr lang="en-US" sz="2400" b="1" dirty="0" smtClean="0">
                <a:latin typeface="KG First Time In Forever" panose="02000506000000020003" pitchFamily="2" charset="0"/>
              </a:rPr>
              <a:t>On </a:t>
            </a:r>
            <a:r>
              <a:rPr lang="en-US" sz="2400" b="1" dirty="0">
                <a:latin typeface="KG First Time In Forever" panose="02000506000000020003" pitchFamily="2" charset="0"/>
              </a:rPr>
              <a:t>the front </a:t>
            </a:r>
            <a:r>
              <a:rPr lang="en-US" sz="2400" dirty="0">
                <a:latin typeface="KG First Time In Forever" panose="02000506000000020003" pitchFamily="2" charset="0"/>
              </a:rPr>
              <a:t>-- Create a slogan for the shirt. (This needs to be a thoughtful message or statement that describes the environmental issue and how it can be solved.) Draw a colorful visual for the </a:t>
            </a:r>
            <a:r>
              <a:rPr lang="en-US" sz="2400" dirty="0" smtClean="0">
                <a:latin typeface="KG First Time In Forever" panose="02000506000000020003" pitchFamily="2" charset="0"/>
              </a:rPr>
              <a:t>shirt.</a:t>
            </a:r>
          </a:p>
          <a:p>
            <a:pPr marL="457200" indent="-457200">
              <a:buFont typeface="Arial" panose="020B0604020202020204" pitchFamily="34" charset="0"/>
              <a:buChar char="•"/>
            </a:pPr>
            <a:endParaRPr lang="en-US" sz="1600" dirty="0" smtClean="0">
              <a:latin typeface="KG First Time In Forever" panose="02000506000000020003" pitchFamily="2" charset="0"/>
            </a:endParaRPr>
          </a:p>
          <a:p>
            <a:pPr marL="457200" indent="-457200">
              <a:buFont typeface="Arial" panose="020B0604020202020204" pitchFamily="34" charset="0"/>
              <a:buChar char="•"/>
            </a:pPr>
            <a:r>
              <a:rPr lang="en-US" sz="2400" b="1" dirty="0" smtClean="0">
                <a:latin typeface="KG First Time In Forever" panose="02000506000000020003" pitchFamily="2" charset="0"/>
              </a:rPr>
              <a:t>On </a:t>
            </a:r>
            <a:r>
              <a:rPr lang="en-US" sz="2400" b="1" dirty="0">
                <a:latin typeface="KG First Time In Forever" panose="02000506000000020003" pitchFamily="2" charset="0"/>
              </a:rPr>
              <a:t>the back</a:t>
            </a:r>
            <a:r>
              <a:rPr lang="en-US" sz="2400" dirty="0">
                <a:latin typeface="KG First Time In Forever" panose="02000506000000020003" pitchFamily="2" charset="0"/>
              </a:rPr>
              <a:t> -- write a paragraph to describe the environmental issue and your ideas for how it can be solved.</a:t>
            </a:r>
          </a:p>
          <a:p>
            <a:pPr marL="342900" indent="-342900">
              <a:buFont typeface="Arial" panose="020B0604020202020204" pitchFamily="34" charset="0"/>
              <a:buChar char="•"/>
            </a:pPr>
            <a:endParaRPr lang="en-US" sz="3600" dirty="0">
              <a:solidFill>
                <a:srgbClr val="FF0000"/>
              </a:solidFill>
              <a:latin typeface="KG First Time In Forever" panose="02000506000000020003" pitchFamily="2" charset="0"/>
              <a:ea typeface="KBScaredStraight" panose="02000603000000000000" pitchFamily="2" charset="0"/>
              <a:cs typeface="Arial" panose="020B0604020202020204" pitchFamily="34" charset="0"/>
            </a:endParaRPr>
          </a:p>
          <a:p>
            <a:endParaRPr lang="en-US" sz="3600" dirty="0">
              <a:solidFill>
                <a:srgbClr val="FF0000"/>
              </a:solidFill>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smtClean="0">
                <a:latin typeface="KBScaredStraight" panose="02000603000000000000" pitchFamily="2" charset="0"/>
                <a:ea typeface="KBScaredStraight" panose="02000603000000000000" pitchFamily="2" charset="0"/>
              </a:rPr>
              <a:t>© Brain </a:t>
            </a:r>
            <a:r>
              <a:rPr lang="en-US" sz="105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2059499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720" y="1655195"/>
            <a:ext cx="4526280" cy="5010371"/>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94" t="5540" r="3693" b="5980"/>
          <a:stretch/>
        </p:blipFill>
        <p:spPr>
          <a:xfrm>
            <a:off x="118852" y="1632293"/>
            <a:ext cx="4526280" cy="5033274"/>
          </a:xfrm>
          <a:prstGeom prst="rect">
            <a:avLst/>
          </a:prstGeom>
        </p:spPr>
      </p:pic>
      <p:sp>
        <p:nvSpPr>
          <p:cNvPr id="2" name="TextBox 1"/>
          <p:cNvSpPr txBox="1"/>
          <p:nvPr/>
        </p:nvSpPr>
        <p:spPr>
          <a:xfrm>
            <a:off x="118852" y="571115"/>
            <a:ext cx="8885582" cy="646331"/>
          </a:xfrm>
          <a:prstGeom prst="rect">
            <a:avLst/>
          </a:prstGeom>
          <a:noFill/>
        </p:spPr>
        <p:txBody>
          <a:bodyPr wrap="square" rtlCol="0">
            <a:spAutoFit/>
          </a:bodyPr>
          <a:lstStyle/>
          <a:p>
            <a:r>
              <a:rPr lang="en-US" sz="1200" b="1" dirty="0">
                <a:latin typeface="Tahoma" panose="020B0604030504040204" pitchFamily="34" charset="0"/>
                <a:ea typeface="Tahoma" panose="020B0604030504040204" pitchFamily="34" charset="0"/>
                <a:cs typeface="Tahoma" panose="020B0604030504040204" pitchFamily="34" charset="0"/>
              </a:rPr>
              <a:t>Directions: </a:t>
            </a:r>
            <a:r>
              <a:rPr lang="en-US" sz="1200" dirty="0" smtClean="0"/>
              <a:t>Design </a:t>
            </a:r>
            <a:r>
              <a:rPr lang="en-US" sz="1200" dirty="0"/>
              <a:t>a t-shirt that will convince others to help solve one of </a:t>
            </a:r>
            <a:r>
              <a:rPr lang="en-US" sz="1200" dirty="0" smtClean="0"/>
              <a:t>Canada’s environmental </a:t>
            </a:r>
            <a:r>
              <a:rPr lang="en-US" sz="1200" dirty="0"/>
              <a:t>issues. </a:t>
            </a:r>
            <a:r>
              <a:rPr lang="en-US" sz="1200" b="1" dirty="0"/>
              <a:t>On the front </a:t>
            </a:r>
            <a:r>
              <a:rPr lang="en-US" sz="1200" dirty="0"/>
              <a:t>-- Create a slogan for the shirt. (This needs to be a thoughtful message or statement that describes the environmental issue and how it can be solved.) Draw a colorful visual for the shirt. </a:t>
            </a:r>
            <a:r>
              <a:rPr lang="en-US" sz="1200" b="1" dirty="0"/>
              <a:t>On the back</a:t>
            </a:r>
            <a:r>
              <a:rPr lang="en-US" sz="1200" dirty="0"/>
              <a:t> -- write a paragraph to describe the environmental issue and your ideas for how it can be solved.</a:t>
            </a:r>
          </a:p>
        </p:txBody>
      </p:sp>
      <p:sp>
        <p:nvSpPr>
          <p:cNvPr id="9" name="Rectangle 8"/>
          <p:cNvSpPr/>
          <p:nvPr/>
        </p:nvSpPr>
        <p:spPr>
          <a:xfrm>
            <a:off x="2695526" y="12135"/>
            <a:ext cx="3812582" cy="577081"/>
          </a:xfrm>
          <a:prstGeom prst="rect">
            <a:avLst/>
          </a:prstGeom>
          <a:noFill/>
        </p:spPr>
        <p:txBody>
          <a:bodyPr wrap="none" lIns="68580" tIns="34290" rIns="68580" bIns="34290">
            <a:spAutoFit/>
          </a:bodyPr>
          <a:lstStyle/>
          <a:p>
            <a:pPr algn="ctr"/>
            <a:r>
              <a:rPr lang="en-US" sz="3300" dirty="0" smtClean="0">
                <a:ln w="10160">
                  <a:noFill/>
                  <a:prstDash val="solid"/>
                </a:ln>
                <a:latin typeface="KG Second Chances Solid" panose="02000000000000000000" pitchFamily="2" charset="0"/>
              </a:rPr>
              <a:t>Design A </a:t>
            </a:r>
            <a:r>
              <a:rPr lang="en-US" sz="3300" dirty="0">
                <a:ln w="10160">
                  <a:noFill/>
                  <a:prstDash val="solid"/>
                </a:ln>
                <a:latin typeface="KG Second Chances Solid" panose="02000000000000000000" pitchFamily="2" charset="0"/>
              </a:rPr>
              <a:t>T-Shirt</a:t>
            </a:r>
          </a:p>
        </p:txBody>
      </p:sp>
      <p:sp>
        <p:nvSpPr>
          <p:cNvPr id="5" name="Rectangle 4"/>
          <p:cNvSpPr/>
          <p:nvPr/>
        </p:nvSpPr>
        <p:spPr>
          <a:xfrm>
            <a:off x="118852" y="1262812"/>
            <a:ext cx="837409" cy="530915"/>
          </a:xfrm>
          <a:prstGeom prst="rect">
            <a:avLst/>
          </a:prstGeom>
          <a:noFill/>
        </p:spPr>
        <p:txBody>
          <a:bodyPr wrap="none" lIns="68580" tIns="34290" rIns="68580" bIns="34290">
            <a:spAutoFit/>
          </a:bodyPr>
          <a:lstStyle/>
          <a:p>
            <a:pPr algn="ctr"/>
            <a:r>
              <a:rPr lang="en-US" sz="3000" dirty="0">
                <a:ln w="0"/>
                <a:latin typeface="KG Eyes Wide Open" panose="02000506000000020004" pitchFamily="2" charset="0"/>
              </a:rPr>
              <a:t>Front</a:t>
            </a:r>
          </a:p>
        </p:txBody>
      </p:sp>
      <p:sp>
        <p:nvSpPr>
          <p:cNvPr id="14" name="Rectangle 13"/>
          <p:cNvSpPr/>
          <p:nvPr/>
        </p:nvSpPr>
        <p:spPr>
          <a:xfrm>
            <a:off x="8216718" y="1275811"/>
            <a:ext cx="787716" cy="530915"/>
          </a:xfrm>
          <a:prstGeom prst="rect">
            <a:avLst/>
          </a:prstGeom>
          <a:noFill/>
        </p:spPr>
        <p:txBody>
          <a:bodyPr wrap="none" lIns="68580" tIns="34290" rIns="68580" bIns="34290">
            <a:spAutoFit/>
          </a:bodyPr>
          <a:lstStyle/>
          <a:p>
            <a:pPr algn="ctr"/>
            <a:r>
              <a:rPr lang="en-US" sz="3000" dirty="0">
                <a:ln w="0"/>
                <a:latin typeface="KG Eyes Wide Open" panose="02000506000000020004" pitchFamily="2" charset="0"/>
              </a:rPr>
              <a:t>Back</a:t>
            </a:r>
          </a:p>
        </p:txBody>
      </p:sp>
      <p:sp>
        <p:nvSpPr>
          <p:cNvPr id="10" name="TextBox 9"/>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a:t>
            </a:r>
            <a:r>
              <a:rPr lang="en-US" sz="1000" dirty="0" smtClean="0">
                <a:solidFill>
                  <a:schemeClr val="bg1">
                    <a:lumMod val="50000"/>
                  </a:schemeClr>
                </a:solidFill>
                <a:latin typeface="KBScaredStraight" panose="02000603000000000000" pitchFamily="2" charset="0"/>
                <a:ea typeface="KBScaredStraight" panose="02000603000000000000" pitchFamily="2" charset="0"/>
              </a:rPr>
              <a:t>Brain </a:t>
            </a:r>
            <a:r>
              <a:rPr lang="en-US" sz="1000" dirty="0">
                <a:solidFill>
                  <a:schemeClr val="bg1">
                    <a:lumMod val="50000"/>
                  </a:schemeClr>
                </a:solidFill>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3193797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233" y="109819"/>
            <a:ext cx="8732199" cy="500137"/>
          </a:xfrm>
          <a:prstGeom prst="rect">
            <a:avLst/>
          </a:prstGeom>
          <a:noFill/>
        </p:spPr>
        <p:txBody>
          <a:bodyPr wrap="none" lIns="68580" tIns="34290" rIns="68580" bIns="34290">
            <a:spAutoFit/>
          </a:bodyPr>
          <a:lstStyle/>
          <a:p>
            <a:pPr algn="ctr"/>
            <a:r>
              <a:rPr lang="en-US" sz="2800" b="1" dirty="0" smtClean="0">
                <a:ln w="10160">
                  <a:solidFill>
                    <a:sysClr val="windowText" lastClr="000000"/>
                  </a:solidFill>
                  <a:prstDash val="solid"/>
                </a:ln>
                <a:solidFill>
                  <a:srgbClr val="BFBFBF"/>
                </a:solidFill>
                <a:effectLst>
                  <a:outerShdw blurRad="38100" dist="22860" dir="5400000" algn="tl" rotWithShape="0">
                    <a:srgbClr val="000000">
                      <a:alpha val="30000"/>
                    </a:srgbClr>
                  </a:outerShdw>
                </a:effectLst>
                <a:latin typeface="KG Second Chances Solid" panose="02000000000000000000" pitchFamily="2" charset="0"/>
              </a:rPr>
              <a:t>Environmental Issue Prescription</a:t>
            </a:r>
            <a:endParaRPr lang="en-US" sz="2800" b="1" dirty="0">
              <a:ln w="10160">
                <a:solidFill>
                  <a:sysClr val="windowText" lastClr="000000"/>
                </a:solidFill>
                <a:prstDash val="solid"/>
              </a:ln>
              <a:solidFill>
                <a:srgbClr val="BFBFBF"/>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5" name="TextBox 4"/>
          <p:cNvSpPr txBox="1"/>
          <p:nvPr/>
        </p:nvSpPr>
        <p:spPr>
          <a:xfrm>
            <a:off x="123968" y="730049"/>
            <a:ext cx="8934719" cy="646331"/>
          </a:xfrm>
          <a:prstGeom prst="rect">
            <a:avLst/>
          </a:prstGeom>
          <a:noFill/>
        </p:spPr>
        <p:txBody>
          <a:bodyPr wrap="square" rtlCol="0">
            <a:spAutoFit/>
          </a:bodyPr>
          <a:lstStyle/>
          <a:p>
            <a:pPr algn="ctr"/>
            <a:r>
              <a:rPr lang="en-US" sz="1200" b="1" dirty="0">
                <a:latin typeface="Tahoma" panose="020B0604030504040204" pitchFamily="34" charset="0"/>
                <a:ea typeface="Tahoma" panose="020B0604030504040204" pitchFamily="34" charset="0"/>
                <a:cs typeface="Tahoma" panose="020B0604030504040204" pitchFamily="34" charset="0"/>
              </a:rPr>
              <a:t>Directions: </a:t>
            </a:r>
            <a:r>
              <a:rPr lang="en-US" sz="1200" dirty="0">
                <a:latin typeface="KBScaredStraight" panose="02000603000000000000" pitchFamily="2" charset="0"/>
                <a:ea typeface="KBScaredStraight" panose="02000603000000000000" pitchFamily="2" charset="0"/>
              </a:rPr>
              <a:t>You are the doctor! Write a prescription to cure the “ailments” of </a:t>
            </a:r>
            <a:r>
              <a:rPr lang="en-US" sz="1200" dirty="0" smtClean="0">
                <a:latin typeface="KBScaredStraight" panose="02000603000000000000" pitchFamily="2" charset="0"/>
                <a:ea typeface="KBScaredStraight" panose="02000603000000000000" pitchFamily="2" charset="0"/>
              </a:rPr>
              <a:t>an environmental issue in Canada. </a:t>
            </a:r>
            <a:r>
              <a:rPr lang="en-US" sz="1200" dirty="0">
                <a:latin typeface="KBScaredStraight" panose="02000603000000000000" pitchFamily="2" charset="0"/>
                <a:ea typeface="KBScaredStraight" panose="02000603000000000000" pitchFamily="2" charset="0"/>
              </a:rPr>
              <a:t>How can you make this </a:t>
            </a:r>
            <a:r>
              <a:rPr lang="en-US" sz="1200" dirty="0" smtClean="0">
                <a:latin typeface="KBScaredStraight" panose="02000603000000000000" pitchFamily="2" charset="0"/>
                <a:ea typeface="KBScaredStraight" panose="02000603000000000000" pitchFamily="2" charset="0"/>
              </a:rPr>
              <a:t>situation </a:t>
            </a:r>
            <a:r>
              <a:rPr lang="en-US" sz="1200" dirty="0">
                <a:latin typeface="KBScaredStraight" panose="02000603000000000000" pitchFamily="2" charset="0"/>
                <a:ea typeface="KBScaredStraight" panose="02000603000000000000" pitchFamily="2" charset="0"/>
              </a:rPr>
              <a:t>better? What would work to stop </a:t>
            </a:r>
            <a:r>
              <a:rPr lang="en-US" sz="1200" dirty="0" smtClean="0">
                <a:latin typeface="KBScaredStraight" panose="02000603000000000000" pitchFamily="2" charset="0"/>
                <a:ea typeface="KBScaredStraight" panose="02000603000000000000" pitchFamily="2" charset="0"/>
              </a:rPr>
              <a:t>the disease (environmental issue) from occurring?</a:t>
            </a:r>
            <a:endParaRPr lang="en-US" sz="1200" dirty="0">
              <a:latin typeface="KBScaredStraight" panose="02000603000000000000" pitchFamily="2" charset="0"/>
              <a:ea typeface="KBScaredStraight" panose="02000603000000000000" pitchFamily="2" charset="0"/>
            </a:endParaRPr>
          </a:p>
          <a:p>
            <a:pPr algn="ct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28600" y="1227231"/>
            <a:ext cx="8659906" cy="5438336"/>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341241" y="2761781"/>
            <a:ext cx="8287556" cy="2308324"/>
          </a:xfrm>
          <a:prstGeom prst="rect">
            <a:avLst/>
          </a:prstGeom>
          <a:noFill/>
        </p:spPr>
        <p:txBody>
          <a:bodyPr wrap="square" rtlCol="0">
            <a:spAutoFit/>
          </a:bodyPr>
          <a:lstStyle/>
          <a:p>
            <a:r>
              <a:rPr lang="en-US" b="1" dirty="0">
                <a:latin typeface="KBScaredStraight" panose="02000603000000000000" pitchFamily="2" charset="0"/>
                <a:ea typeface="KBScaredStraight" panose="02000603000000000000" pitchFamily="2" charset="0"/>
              </a:rPr>
              <a:t>Ailment: </a:t>
            </a:r>
          </a:p>
          <a:p>
            <a:endParaRPr lang="en-US" dirty="0">
              <a:latin typeface="KBScaredStraight" panose="02000603000000000000" pitchFamily="2" charset="0"/>
              <a:ea typeface="KBScaredStraight" panose="02000603000000000000" pitchFamily="2" charset="0"/>
            </a:endParaRPr>
          </a:p>
          <a:p>
            <a:endParaRPr lang="en-US" dirty="0">
              <a:latin typeface="KBScaredStraight" panose="02000603000000000000" pitchFamily="2" charset="0"/>
              <a:ea typeface="KBScaredStraight" panose="02000603000000000000" pitchFamily="2" charset="0"/>
            </a:endParaRPr>
          </a:p>
          <a:p>
            <a:endParaRPr lang="en-US" dirty="0">
              <a:latin typeface="KBScaredStraight" panose="02000603000000000000" pitchFamily="2" charset="0"/>
              <a:ea typeface="KBScaredStraight" panose="02000603000000000000" pitchFamily="2" charset="0"/>
            </a:endParaRPr>
          </a:p>
          <a:p>
            <a:endParaRPr lang="en-US" dirty="0">
              <a:latin typeface="KBScaredStraight" panose="02000603000000000000" pitchFamily="2" charset="0"/>
              <a:ea typeface="KBScaredStraight" panose="02000603000000000000" pitchFamily="2" charset="0"/>
            </a:endParaRPr>
          </a:p>
          <a:p>
            <a:endParaRPr lang="en-US" dirty="0">
              <a:latin typeface="KBScaredStraight" panose="02000603000000000000" pitchFamily="2" charset="0"/>
              <a:ea typeface="KBScaredStraight" panose="02000603000000000000" pitchFamily="2" charset="0"/>
            </a:endParaRPr>
          </a:p>
          <a:p>
            <a:endParaRPr lang="en-US" dirty="0">
              <a:latin typeface="KBScaredStraight" panose="02000603000000000000" pitchFamily="2" charset="0"/>
              <a:ea typeface="KBScaredStraight" panose="02000603000000000000" pitchFamily="2" charset="0"/>
            </a:endParaRPr>
          </a:p>
          <a:p>
            <a:r>
              <a:rPr lang="en-US" b="1" dirty="0">
                <a:latin typeface="KBScaredStraight" panose="02000603000000000000" pitchFamily="2" charset="0"/>
                <a:ea typeface="KBScaredStraight" panose="02000603000000000000" pitchFamily="2" charset="0"/>
              </a:rPr>
              <a:t>Prescription: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864" y="1376380"/>
            <a:ext cx="1063945" cy="1116211"/>
          </a:xfrm>
          <a:prstGeom prst="rect">
            <a:avLst/>
          </a:prstGeom>
        </p:spPr>
      </p:pic>
      <p:sp>
        <p:nvSpPr>
          <p:cNvPr id="11" name="TextBox 10"/>
          <p:cNvSpPr txBox="1"/>
          <p:nvPr/>
        </p:nvSpPr>
        <p:spPr>
          <a:xfrm>
            <a:off x="3381634" y="1242256"/>
            <a:ext cx="5506872" cy="791755"/>
          </a:xfrm>
          <a:prstGeom prst="rect">
            <a:avLst/>
          </a:prstGeom>
          <a:noFill/>
        </p:spPr>
        <p:txBody>
          <a:bodyPr wrap="square" rtlCol="0">
            <a:spAutoFit/>
          </a:bodyPr>
          <a:lstStyle/>
          <a:p>
            <a:pPr algn="r">
              <a:lnSpc>
                <a:spcPct val="150000"/>
              </a:lnSpc>
            </a:pPr>
            <a:r>
              <a:rPr lang="en-US" sz="1600" dirty="0">
                <a:latin typeface="KBScaredStraight" panose="02000603000000000000" pitchFamily="2" charset="0"/>
                <a:ea typeface="KBScaredStraight" panose="02000603000000000000" pitchFamily="2" charset="0"/>
              </a:rPr>
              <a:t>Name: ______________________</a:t>
            </a:r>
          </a:p>
          <a:p>
            <a:pPr algn="r">
              <a:lnSpc>
                <a:spcPct val="150000"/>
              </a:lnSpc>
            </a:pPr>
            <a:r>
              <a:rPr lang="en-US" sz="1600" dirty="0">
                <a:latin typeface="KBScaredStraight" panose="02000603000000000000" pitchFamily="2" charset="0"/>
                <a:ea typeface="KBScaredStraight" panose="02000603000000000000" pitchFamily="2" charset="0"/>
              </a:rPr>
              <a:t>MD Signature</a:t>
            </a:r>
            <a:r>
              <a:rPr lang="en-US" sz="1600" dirty="0"/>
              <a:t>:___________________________________</a:t>
            </a:r>
          </a:p>
        </p:txBody>
      </p:sp>
      <p:pic>
        <p:nvPicPr>
          <p:cNvPr id="13" name="Picture 12"/>
          <p:cNvPicPr>
            <a:picLocks noChangeAspect="1"/>
          </p:cNvPicPr>
          <p:nvPr/>
        </p:nvPicPr>
        <p:blipFill>
          <a:blip r:embed="rId3"/>
          <a:stretch>
            <a:fillRect/>
          </a:stretch>
        </p:blipFill>
        <p:spPr>
          <a:xfrm>
            <a:off x="7959138" y="5305537"/>
            <a:ext cx="846774" cy="1280160"/>
          </a:xfrm>
          <a:prstGeom prst="rect">
            <a:avLst/>
          </a:prstGeom>
        </p:spPr>
      </p:pic>
      <p:sp>
        <p:nvSpPr>
          <p:cNvPr id="14" name="TextBox 13"/>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a:t>
            </a:r>
            <a:r>
              <a:rPr lang="en-US" sz="1000" dirty="0" smtClean="0">
                <a:solidFill>
                  <a:schemeClr val="bg1">
                    <a:lumMod val="50000"/>
                  </a:schemeClr>
                </a:solidFill>
                <a:latin typeface="KBScaredStraight" panose="02000603000000000000" pitchFamily="2" charset="0"/>
                <a:ea typeface="KBScaredStraight" panose="02000603000000000000" pitchFamily="2" charset="0"/>
              </a:rPr>
              <a:t>Brain </a:t>
            </a:r>
            <a:r>
              <a:rPr lang="en-US" sz="1000" dirty="0">
                <a:solidFill>
                  <a:schemeClr val="bg1">
                    <a:lumMod val="50000"/>
                  </a:schemeClr>
                </a:solidFill>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4178720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5258018" y="1910718"/>
            <a:ext cx="3367985" cy="4846320"/>
          </a:xfrm>
          <a:prstGeom prst="rect">
            <a:avLst/>
          </a:prstGeom>
          <a:ln>
            <a:noFill/>
          </a:ln>
          <a:effectLst>
            <a:outerShdw blurRad="292100" dist="139700" dir="2700000" algn="tl" rotWithShape="0">
              <a:srgbClr val="333333">
                <a:alpha val="65000"/>
              </a:srgbClr>
            </a:outerShdw>
          </a:effectLst>
        </p:spPr>
      </p:pic>
      <p:sp>
        <p:nvSpPr>
          <p:cNvPr id="26" name="Rounded Rectangle 25"/>
          <p:cNvSpPr/>
          <p:nvPr/>
        </p:nvSpPr>
        <p:spPr>
          <a:xfrm>
            <a:off x="5387530" y="3442003"/>
            <a:ext cx="3108960" cy="301752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602007" y="1910718"/>
            <a:ext cx="3367985" cy="484632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791295" y="167890"/>
            <a:ext cx="2943691" cy="1177245"/>
          </a:xfrm>
          <a:prstGeom prst="rect">
            <a:avLst/>
          </a:prstGeom>
          <a:noFill/>
        </p:spPr>
        <p:txBody>
          <a:bodyPr wrap="none" lIns="68580" tIns="34290" rIns="68580" bIns="34290">
            <a:spAutoFit/>
          </a:bodyPr>
          <a:lstStyle/>
          <a:p>
            <a:pPr algn="ctr"/>
            <a:r>
              <a:rPr lang="en-US" sz="36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What </a:t>
            </a:r>
            <a:r>
              <a:rPr lang="en-US" sz="36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Stuck</a:t>
            </a:r>
          </a:p>
          <a:p>
            <a:pPr algn="ctr"/>
            <a:r>
              <a:rPr lang="en-US" sz="36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With </a:t>
            </a:r>
            <a:r>
              <a:rPr lang="en-US" sz="36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You?</a:t>
            </a:r>
          </a:p>
        </p:txBody>
      </p:sp>
      <p:sp>
        <p:nvSpPr>
          <p:cNvPr id="9" name="TextBox 8"/>
          <p:cNvSpPr txBox="1"/>
          <p:nvPr/>
        </p:nvSpPr>
        <p:spPr>
          <a:xfrm>
            <a:off x="30849" y="1345135"/>
            <a:ext cx="4464582" cy="646331"/>
          </a:xfrm>
          <a:prstGeom prst="rect">
            <a:avLst/>
          </a:prstGeom>
          <a:noFill/>
        </p:spPr>
        <p:txBody>
          <a:bodyPr wrap="square" rtlCol="0">
            <a:spAutoFit/>
          </a:bodyPr>
          <a:lstStyle/>
          <a:p>
            <a:pPr algn="ctr"/>
            <a:r>
              <a:rPr lang="en-US" dirty="0">
                <a:latin typeface="KBScaredStraight" panose="02000603000000000000" pitchFamily="2" charset="0"/>
                <a:ea typeface="KBScaredStraight" panose="02000603000000000000" pitchFamily="2" charset="0"/>
              </a:rPr>
              <a:t>What is the most important thing that you remember from today’s lesson?</a:t>
            </a:r>
          </a:p>
        </p:txBody>
      </p:sp>
      <p:sp>
        <p:nvSpPr>
          <p:cNvPr id="14" name="Rectangle 13"/>
          <p:cNvSpPr/>
          <p:nvPr/>
        </p:nvSpPr>
        <p:spPr>
          <a:xfrm>
            <a:off x="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extBox 15"/>
          <p:cNvSpPr txBox="1"/>
          <p:nvPr/>
        </p:nvSpPr>
        <p:spPr>
          <a:xfrm>
            <a:off x="-46336" y="6635861"/>
            <a:ext cx="2653250" cy="246221"/>
          </a:xfrm>
          <a:prstGeom prst="rect">
            <a:avLst/>
          </a:prstGeom>
          <a:noFill/>
        </p:spPr>
        <p:txBody>
          <a:bodyPr wrap="square" rtlCol="0">
            <a:spAutoFit/>
          </a:bodyPr>
          <a:lstStyle/>
          <a:p>
            <a:r>
              <a:rPr lang="en-US" sz="1000" dirty="0" smtClean="0">
                <a:solidFill>
                  <a:schemeClr val="bg1">
                    <a:lumMod val="50000"/>
                  </a:schemeClr>
                </a:solidFill>
                <a:latin typeface="KBScaredStraight" panose="02000603000000000000" pitchFamily="2" charset="0"/>
                <a:ea typeface="KBScaredStraight" panose="02000603000000000000" pitchFamily="2" charset="0"/>
              </a:rPr>
              <a:t>© Brain Wrinkles</a:t>
            </a:r>
            <a:endParaRPr lang="en-US" sz="1000" dirty="0">
              <a:solidFill>
                <a:schemeClr val="bg1">
                  <a:lumMod val="50000"/>
                </a:schemeClr>
              </a:solidFill>
              <a:latin typeface="KBScaredStraight" panose="02000603000000000000" pitchFamily="2" charset="0"/>
              <a:ea typeface="KBScaredStraight" panose="02000603000000000000" pitchFamily="2" charset="0"/>
            </a:endParaRPr>
          </a:p>
        </p:txBody>
      </p:sp>
      <p:sp>
        <p:nvSpPr>
          <p:cNvPr id="18" name="Rectangle 17"/>
          <p:cNvSpPr/>
          <p:nvPr/>
        </p:nvSpPr>
        <p:spPr>
          <a:xfrm>
            <a:off x="5429781" y="167889"/>
            <a:ext cx="2943691" cy="1177245"/>
          </a:xfrm>
          <a:prstGeom prst="rect">
            <a:avLst/>
          </a:prstGeom>
          <a:noFill/>
        </p:spPr>
        <p:txBody>
          <a:bodyPr wrap="none" lIns="68580" tIns="34290" rIns="68580" bIns="34290">
            <a:spAutoFit/>
          </a:bodyPr>
          <a:lstStyle/>
          <a:p>
            <a:pPr algn="ctr"/>
            <a:r>
              <a:rPr lang="en-US" sz="36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What </a:t>
            </a:r>
            <a:r>
              <a:rPr lang="en-US" sz="36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Stuck</a:t>
            </a:r>
          </a:p>
          <a:p>
            <a:pPr algn="ctr"/>
            <a:r>
              <a:rPr lang="en-US" sz="36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With </a:t>
            </a:r>
            <a:r>
              <a:rPr lang="en-US" sz="36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You?</a:t>
            </a:r>
          </a:p>
        </p:txBody>
      </p:sp>
      <p:sp>
        <p:nvSpPr>
          <p:cNvPr id="19" name="TextBox 18"/>
          <p:cNvSpPr txBox="1"/>
          <p:nvPr/>
        </p:nvSpPr>
        <p:spPr>
          <a:xfrm>
            <a:off x="4679418" y="1345135"/>
            <a:ext cx="4464582" cy="646331"/>
          </a:xfrm>
          <a:prstGeom prst="rect">
            <a:avLst/>
          </a:prstGeom>
          <a:noFill/>
        </p:spPr>
        <p:txBody>
          <a:bodyPr wrap="square" rtlCol="0">
            <a:spAutoFit/>
          </a:bodyPr>
          <a:lstStyle/>
          <a:p>
            <a:pPr algn="ctr"/>
            <a:r>
              <a:rPr lang="en-US" dirty="0">
                <a:latin typeface="KBScaredStraight" panose="02000603000000000000" pitchFamily="2" charset="0"/>
                <a:ea typeface="KBScaredStraight" panose="02000603000000000000" pitchFamily="2" charset="0"/>
              </a:rPr>
              <a:t>What is the most important thing that you remember from today’s lesson?</a:t>
            </a:r>
          </a:p>
        </p:txBody>
      </p:sp>
      <p:sp>
        <p:nvSpPr>
          <p:cNvPr id="20" name="TextBox 19"/>
          <p:cNvSpPr txBox="1"/>
          <p:nvPr/>
        </p:nvSpPr>
        <p:spPr>
          <a:xfrm>
            <a:off x="4508855" y="6635862"/>
            <a:ext cx="2653250" cy="246221"/>
          </a:xfrm>
          <a:prstGeom prst="rect">
            <a:avLst/>
          </a:prstGeom>
          <a:noFill/>
        </p:spPr>
        <p:txBody>
          <a:bodyPr wrap="square" rtlCol="0">
            <a:spAutoFit/>
          </a:bodyPr>
          <a:lstStyle/>
          <a:p>
            <a:r>
              <a:rPr lang="en-US" sz="1000" dirty="0" smtClean="0">
                <a:solidFill>
                  <a:schemeClr val="bg1">
                    <a:lumMod val="50000"/>
                  </a:schemeClr>
                </a:solidFill>
                <a:latin typeface="KBScaredStraight" panose="02000603000000000000" pitchFamily="2" charset="0"/>
                <a:ea typeface="KBScaredStraight" panose="02000603000000000000" pitchFamily="2" charset="0"/>
              </a:rPr>
              <a:t>© Brain Wrinkles</a:t>
            </a:r>
            <a:endParaRPr lang="en-US" sz="1000" dirty="0">
              <a:solidFill>
                <a:schemeClr val="bg1">
                  <a:lumMod val="50000"/>
                </a:schemeClr>
              </a:solidFill>
              <a:latin typeface="KBScaredStraight" panose="02000603000000000000" pitchFamily="2" charset="0"/>
              <a:ea typeface="KBScaredStraight" panose="02000603000000000000" pitchFamily="2" charset="0"/>
            </a:endParaRPr>
          </a:p>
        </p:txBody>
      </p:sp>
      <p:sp>
        <p:nvSpPr>
          <p:cNvPr id="22" name="TextBox 21"/>
          <p:cNvSpPr txBox="1"/>
          <p:nvPr/>
        </p:nvSpPr>
        <p:spPr>
          <a:xfrm>
            <a:off x="0" y="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Name</a:t>
            </a:r>
            <a:r>
              <a:rPr lang="en-US" sz="1000" dirty="0" smtClean="0">
                <a:solidFill>
                  <a:schemeClr val="bg1">
                    <a:lumMod val="50000"/>
                  </a:schemeClr>
                </a:solidFill>
                <a:latin typeface="KBScaredStraight" panose="02000603000000000000" pitchFamily="2" charset="0"/>
                <a:ea typeface="KBScaredStraight" panose="02000603000000000000" pitchFamily="2" charset="0"/>
              </a:rPr>
              <a:t>:</a:t>
            </a:r>
            <a:endParaRPr lang="en-US" sz="1000" dirty="0">
              <a:solidFill>
                <a:schemeClr val="bg1">
                  <a:lumMod val="50000"/>
                </a:schemeClr>
              </a:solidFill>
              <a:latin typeface="KBScaredStraight" panose="02000603000000000000" pitchFamily="2" charset="0"/>
              <a:ea typeface="KBScaredStraight" panose="02000603000000000000" pitchFamily="2" charset="0"/>
            </a:endParaRPr>
          </a:p>
        </p:txBody>
      </p:sp>
      <p:sp>
        <p:nvSpPr>
          <p:cNvPr id="23" name="TextBox 22"/>
          <p:cNvSpPr txBox="1"/>
          <p:nvPr/>
        </p:nvSpPr>
        <p:spPr>
          <a:xfrm>
            <a:off x="4571999" y="-11468"/>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Name</a:t>
            </a:r>
            <a:r>
              <a:rPr lang="en-US" sz="1000" dirty="0" smtClean="0">
                <a:solidFill>
                  <a:schemeClr val="bg1">
                    <a:lumMod val="50000"/>
                  </a:schemeClr>
                </a:solidFill>
                <a:latin typeface="KBScaredStraight" panose="02000603000000000000" pitchFamily="2" charset="0"/>
                <a:ea typeface="KBScaredStraight" panose="02000603000000000000" pitchFamily="2" charset="0"/>
              </a:rPr>
              <a:t>:</a:t>
            </a:r>
            <a:endParaRPr lang="en-US" sz="1000" dirty="0">
              <a:solidFill>
                <a:schemeClr val="bg1">
                  <a:lumMod val="50000"/>
                </a:schemeClr>
              </a:solidFill>
              <a:latin typeface="KBScaredStraight" panose="02000603000000000000" pitchFamily="2" charset="0"/>
              <a:ea typeface="KBScaredStraight" panose="02000603000000000000" pitchFamily="2" charset="0"/>
            </a:endParaRPr>
          </a:p>
        </p:txBody>
      </p:sp>
      <p:sp>
        <p:nvSpPr>
          <p:cNvPr id="24" name="Rounded Rectangle 23"/>
          <p:cNvSpPr/>
          <p:nvPr/>
        </p:nvSpPr>
        <p:spPr>
          <a:xfrm>
            <a:off x="731519" y="3442003"/>
            <a:ext cx="3108960" cy="301752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212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8224" y="261588"/>
            <a:ext cx="8027893"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766482" y="570010"/>
            <a:ext cx="7611036" cy="5894705"/>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eaLnBrk="1" hangingPunct="1">
              <a:defRPr/>
            </a:pPr>
            <a:r>
              <a:rPr lang="en-US" dirty="0">
                <a:latin typeface="KBScaredStraight" panose="02000603000000000000" pitchFamily="2" charset="0"/>
                <a:ea typeface="KBScaredStraight" panose="02000603000000000000" pitchFamily="2" charset="0"/>
                <a:cs typeface="Arial" panose="020B0604020202020204" pitchFamily="34" charset="0"/>
              </a:rPr>
              <a:t>Thank you so much for downloading this file. I sincerely hope you find it helpful and that your students learn a lot from it! I look forward to reading your feedback in my store.</a:t>
            </a:r>
          </a:p>
          <a:p>
            <a:pPr eaLnBrk="1" hangingPunct="1">
              <a:defRPr/>
            </a:pP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dirty="0">
                <a:latin typeface="KBScaredStraight" panose="02000603000000000000" pitchFamily="2" charset="0"/>
                <a:ea typeface="KBScaredStraight" panose="02000603000000000000" pitchFamily="2" charset="0"/>
                <a:cs typeface="Arial" panose="020B0604020202020204" pitchFamily="34" charset="0"/>
              </a:rPr>
              <a:t>If you like this file, you might want to check out some of my other products that teach social studies topics in creative, engaging, and hands-on ways.</a:t>
            </a:r>
          </a:p>
          <a:p>
            <a:pPr eaLnBrk="1" hangingPunct="1">
              <a:defRPr/>
            </a:pPr>
            <a:endParaRPr lang="en-US" sz="1165"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algn="ct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algn="ct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456"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748" dirty="0">
                <a:latin typeface="KBScaredStraight" panose="02000603000000000000" pitchFamily="2" charset="0"/>
                <a:ea typeface="KBScaredStraight" panose="02000603000000000000" pitchFamily="2" charset="0"/>
                <a:cs typeface="Arial" panose="020B0604020202020204" pitchFamily="34" charset="0"/>
              </a:rPr>
              <a:t>Best wishes,</a:t>
            </a:r>
          </a:p>
          <a:p>
            <a:pPr eaLnBrk="1" hangingPunct="1">
              <a:defRPr/>
            </a:pPr>
            <a:r>
              <a:rPr lang="en-US" sz="2912"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dirty="0">
              <a:ln w="0"/>
              <a:latin typeface="KG Payphone" panose="02000000000000000000" pitchFamily="2" charset="0"/>
            </a:endParaRPr>
          </a:p>
        </p:txBody>
      </p:sp>
      <p:sp>
        <p:nvSpPr>
          <p:cNvPr id="8" name="Rectangle 7"/>
          <p:cNvSpPr/>
          <p:nvPr/>
        </p:nvSpPr>
        <p:spPr>
          <a:xfrm>
            <a:off x="2483921" y="294573"/>
            <a:ext cx="4012147" cy="881406"/>
          </a:xfrm>
          <a:prstGeom prst="rect">
            <a:avLst/>
          </a:prstGeom>
          <a:noFill/>
        </p:spPr>
        <p:txBody>
          <a:bodyPr wrap="none" lIns="49922" tIns="24961" rIns="49922" bIns="24961">
            <a:spAutoFit/>
          </a:bodyPr>
          <a:lstStyle/>
          <a:p>
            <a:pPr algn="ctr" eaLnBrk="1" hangingPunct="1">
              <a:defRPr/>
            </a:pPr>
            <a:r>
              <a:rPr lang="en-US" sz="5400"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p>
        </p:txBody>
      </p:sp>
      <p:pic>
        <p:nvPicPr>
          <p:cNvPr id="18438" name="Picture 8">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2080" y="5272746"/>
            <a:ext cx="1188720" cy="11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3615" y="3271850"/>
            <a:ext cx="2436033"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482" y="3271850"/>
            <a:ext cx="2430098"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9720" y="3271850"/>
            <a:ext cx="2443219"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9280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6859" y="261588"/>
            <a:ext cx="8364070"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551329" y="294155"/>
            <a:ext cx="8108577" cy="6048016"/>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 </a:t>
            </a:r>
            <a:r>
              <a:rPr lang="en-US" sz="1400" dirty="0" smtClean="0">
                <a:latin typeface="KBScaredStraight" panose="02000603000000000000" pitchFamily="2" charset="0"/>
                <a:ea typeface="KBScaredStraight" panose="02000603000000000000" pitchFamily="2" charset="0"/>
                <a:cs typeface="Arial" panose="020B0604020202020204" pitchFamily="34" charset="0"/>
              </a:rPr>
              <a:t>Brain </a:t>
            </a:r>
            <a:r>
              <a:rPr lang="en-US" sz="1400" dirty="0">
                <a:latin typeface="KBScaredStraight" panose="02000603000000000000" pitchFamily="2" charset="0"/>
                <a:ea typeface="KBScaredStraight" panose="02000603000000000000" pitchFamily="2" charset="0"/>
                <a:cs typeface="Arial" panose="020B0604020202020204" pitchFamily="34" charset="0"/>
              </a:rPr>
              <a:t>Wrinkles. Your download includes a limited use license from Brain Wrinkles. The purchaser may use the resource for </a:t>
            </a:r>
            <a:r>
              <a:rPr lang="en-US" sz="1400" b="1"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personal classroom use only</a:t>
            </a:r>
            <a:r>
              <a:rPr lang="en-US" sz="1400" dirty="0">
                <a:latin typeface="KBScaredStraight" panose="02000603000000000000"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pPr eaLnBrk="1" hangingPunct="1">
              <a:defRPr/>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This resource is </a:t>
            </a:r>
            <a:r>
              <a:rPr lang="en-US" sz="1400" b="1" u="sng"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not</a:t>
            </a:r>
            <a:r>
              <a:rPr lang="en-US" sz="1400" dirty="0">
                <a:solidFill>
                  <a:srgbClr val="3FBBEE"/>
                </a:solidFill>
                <a:latin typeface="KBScaredStraight" panose="02000603000000000000" pitchFamily="2" charset="0"/>
                <a:ea typeface="KBScaredStraight" panose="02000603000000000000" pitchFamily="2" charset="0"/>
                <a:cs typeface="Arial" panose="020B0604020202020204" pitchFamily="34" charset="0"/>
              </a:rPr>
              <a:t> </a:t>
            </a:r>
            <a:r>
              <a:rPr lang="en-US" sz="1400" dirty="0">
                <a:latin typeface="KBScaredStraight" panose="02000603000000000000" pitchFamily="2" charset="0"/>
                <a:ea typeface="KBScaredStraight" panose="02000603000000000000" pitchFamily="2" charset="0"/>
                <a:cs typeface="Arial" panose="020B0604020202020204" pitchFamily="34" charset="0"/>
              </a:rPr>
              <a:t>to be used:</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As part of a product listed for sale or for free by another individual.</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On shared databases.</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Online in any way other than on password-protected website for student use only. </a:t>
            </a:r>
          </a:p>
          <a:p>
            <a:pPr eaLnBrk="1" hangingPunct="1">
              <a:defRPr/>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 </a:t>
            </a:r>
            <a:r>
              <a:rPr lang="en-US" sz="1400" dirty="0" smtClean="0">
                <a:latin typeface="KBScaredStraight" panose="02000603000000000000" pitchFamily="2" charset="0"/>
                <a:ea typeface="KBScaredStraight" panose="02000603000000000000" pitchFamily="2" charset="0"/>
                <a:cs typeface="Arial" panose="020B0604020202020204" pitchFamily="34" charset="0"/>
              </a:rPr>
              <a:t>Copyright</a:t>
            </a:r>
            <a:r>
              <a:rPr lang="en-US" sz="1400" dirty="0">
                <a:latin typeface="KBScaredStraight" panose="02000603000000000000" pitchFamily="2" charset="0"/>
                <a:ea typeface="KBScaredStraight" panose="02000603000000000000" pitchFamily="2" charset="0"/>
                <a:cs typeface="Arial" panose="020B0604020202020204" pitchFamily="34" charset="0"/>
              </a:rPr>
              <a:t> Brain Wrinkles. All rights reserved. Permission is granted to copy pages specifically designed for student or teacher use by the </a:t>
            </a:r>
            <a:r>
              <a:rPr lang="en-US" sz="1400" b="1" dirty="0">
                <a:latin typeface="KBScaredStraight" panose="02000603000000000000" pitchFamily="2" charset="0"/>
                <a:ea typeface="KBScaredStraight" panose="02000603000000000000" pitchFamily="2" charset="0"/>
                <a:cs typeface="Arial" panose="020B0604020202020204" pitchFamily="34" charset="0"/>
              </a:rPr>
              <a:t>original purchaser </a:t>
            </a:r>
            <a:r>
              <a:rPr lang="en-US" sz="1400" dirty="0">
                <a:latin typeface="KBScaredStraight" panose="02000603000000000000"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p>
          <a:p>
            <a:pPr eaLnBrk="1" hangingPunct="1">
              <a:defRPr/>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Thank you,</a:t>
            </a:r>
          </a:p>
          <a:p>
            <a:pPr eaLnBrk="1" hangingPunct="1">
              <a:defRPr/>
            </a:pPr>
            <a:r>
              <a:rPr lang="en-US" sz="2621"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dirty="0">
              <a:ln w="0"/>
              <a:latin typeface="KG Payphone" panose="02000000000000000000" pitchFamily="2" charset="0"/>
            </a:endParaRPr>
          </a:p>
        </p:txBody>
      </p:sp>
      <p:sp>
        <p:nvSpPr>
          <p:cNvPr id="8" name="Rectangle 7"/>
          <p:cNvSpPr/>
          <p:nvPr/>
        </p:nvSpPr>
        <p:spPr>
          <a:xfrm>
            <a:off x="2362160" y="294573"/>
            <a:ext cx="4255675" cy="789843"/>
          </a:xfrm>
          <a:prstGeom prst="rect">
            <a:avLst/>
          </a:prstGeom>
          <a:noFill/>
        </p:spPr>
        <p:txBody>
          <a:bodyPr wrap="none" lIns="49922" tIns="24961" rIns="49922" bIns="24961">
            <a:spAutoFit/>
          </a:bodyPr>
          <a:lstStyle/>
          <a:p>
            <a:pPr algn="ctr" eaLnBrk="1" hangingPunct="1">
              <a:defRPr/>
            </a:pPr>
            <a:r>
              <a:rPr lang="en-US" sz="4805"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p>
        </p:txBody>
      </p:sp>
      <p:pic>
        <p:nvPicPr>
          <p:cNvPr id="19462"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8615" y="5475160"/>
            <a:ext cx="815228" cy="79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684744" y="5348679"/>
            <a:ext cx="2975162" cy="361381"/>
          </a:xfrm>
          <a:prstGeom prst="rect">
            <a:avLst/>
          </a:prstGeom>
          <a:noFill/>
        </p:spPr>
        <p:txBody>
          <a:bodyPr>
            <a:spAutoFit/>
          </a:bodyPr>
          <a:lstStyle/>
          <a:p>
            <a:pPr algn="ctr" eaLnBrk="1" hangingPunct="1">
              <a:defRPr/>
            </a:pPr>
            <a:r>
              <a:rPr lang="en-US" sz="874" dirty="0">
                <a:latin typeface="KBScaredStraight" panose="02000603000000000000" pitchFamily="2" charset="0"/>
                <a:ea typeface="KBScaredStraight" panose="02000603000000000000" pitchFamily="2" charset="0"/>
              </a:rPr>
              <a:t>Clipart, fonts, &amp; digital papers for this product were purchased from:</a:t>
            </a:r>
          </a:p>
        </p:txBody>
      </p:sp>
      <p:pic>
        <p:nvPicPr>
          <p:cNvPr id="19464"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5598" y="5852619"/>
            <a:ext cx="500063" cy="4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7"/>
          </p:cNvPr>
          <p:cNvPicPr>
            <a:picLocks noChangeAspect="1"/>
          </p:cNvPicPr>
          <p:nvPr/>
        </p:nvPicPr>
        <p:blipFill>
          <a:blip r:embed="rId8"/>
          <a:stretch>
            <a:fillRect/>
          </a:stretch>
        </p:blipFill>
        <p:spPr>
          <a:xfrm>
            <a:off x="7996684" y="5874370"/>
            <a:ext cx="518247" cy="514350"/>
          </a:xfrm>
          <a:prstGeom prst="rect">
            <a:avLst/>
          </a:prstGeom>
          <a:ln>
            <a:solidFill>
              <a:schemeClr val="tx1"/>
            </a:solidFill>
          </a:ln>
        </p:spPr>
      </p:pic>
    </p:spTree>
    <p:extLst>
      <p:ext uri="{BB962C8B-B14F-4D97-AF65-F5344CB8AC3E}">
        <p14:creationId xmlns:p14="http://schemas.microsoft.com/office/powerpoint/2010/main" val="4163796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8640" y="228938"/>
            <a:ext cx="8046720" cy="603504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658368" y="366098"/>
            <a:ext cx="7827264" cy="5760720"/>
          </a:xfrm>
          <a:prstGeom prst="ellipse">
            <a:avLst/>
          </a:prstGeom>
          <a:solidFill>
            <a:srgbClr val="1B6AB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16667" y="702250"/>
            <a:ext cx="3766930" cy="1546577"/>
          </a:xfrm>
          <a:prstGeom prst="rect">
            <a:avLst/>
          </a:prstGeom>
          <a:noFill/>
        </p:spPr>
        <p:txBody>
          <a:bodyPr wrap="none" lIns="68580" tIns="34290" rIns="68580" bIns="34290">
            <a:spAutoFit/>
          </a:bodyPr>
          <a:lstStyle/>
          <a:p>
            <a:pPr algn="ctr"/>
            <a:r>
              <a:rPr lang="en-US" sz="9600" dirty="0" smtClean="0">
                <a:ln w="10160">
                  <a:noFill/>
                  <a:prstDash val="solid"/>
                </a:ln>
                <a:solidFill>
                  <a:sysClr val="windowText" lastClr="000000"/>
                </a:solidFill>
                <a:effectLst/>
                <a:latin typeface="KG Eyes Wide Open" panose="02000506000000020004" pitchFamily="2" charset="0"/>
              </a:rPr>
              <a:t>Canada’s</a:t>
            </a:r>
            <a:endParaRPr lang="en-US" sz="9600" dirty="0">
              <a:ln w="10160">
                <a:noFill/>
                <a:prstDash val="solid"/>
              </a:ln>
              <a:solidFill>
                <a:sysClr val="windowText" lastClr="000000"/>
              </a:solidFill>
              <a:effectLst/>
              <a:latin typeface="KG Eyes Wide Open" panose="02000506000000020004" pitchFamily="2" charset="0"/>
            </a:endParaRPr>
          </a:p>
        </p:txBody>
      </p:sp>
      <p:sp>
        <p:nvSpPr>
          <p:cNvPr id="9" name="TextBox 8"/>
          <p:cNvSpPr txBox="1"/>
          <p:nvPr/>
        </p:nvSpPr>
        <p:spPr>
          <a:xfrm>
            <a:off x="1366114" y="4448350"/>
            <a:ext cx="6468035" cy="1200329"/>
          </a:xfrm>
          <a:prstGeom prst="rect">
            <a:avLst/>
          </a:prstGeom>
          <a:noFill/>
        </p:spPr>
        <p:txBody>
          <a:bodyPr wrap="square" rtlCol="0">
            <a:spAutoFit/>
          </a:bodyPr>
          <a:lstStyle/>
          <a:p>
            <a:pPr algn="ctr"/>
            <a:r>
              <a:rPr lang="en-US" sz="2400" dirty="0" smtClean="0">
                <a:solidFill>
                  <a:sysClr val="windowText" lastClr="000000"/>
                </a:solidFill>
                <a:latin typeface="KG First Time In Forever" panose="02000506000000020003" pitchFamily="2" charset="0"/>
                <a:ea typeface="KBWritersBlock" panose="02000603000000000000" pitchFamily="2" charset="0"/>
              </a:rPr>
              <a:t>Acid Rain &amp; Pollution of the Great Lakes,      Over-extraction of the Canadian Shield,            &amp; Timber Resources</a:t>
            </a:r>
            <a:endParaRPr lang="en-US" sz="2400" dirty="0">
              <a:solidFill>
                <a:sysClr val="windowText" lastClr="000000"/>
              </a:solidFill>
              <a:latin typeface="KG First Time In Forever" panose="02000506000000020003" pitchFamily="2" charset="0"/>
              <a:ea typeface="KBWritersBlock" panose="02000603000000000000" pitchFamily="2"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274" y="5205802"/>
            <a:ext cx="1463040" cy="1463040"/>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4" name="Rectangle 13"/>
          <p:cNvSpPr/>
          <p:nvPr/>
        </p:nvSpPr>
        <p:spPr>
          <a:xfrm>
            <a:off x="895929" y="1973534"/>
            <a:ext cx="7352141" cy="2308324"/>
          </a:xfrm>
          <a:prstGeom prst="rect">
            <a:avLst/>
          </a:prstGeom>
          <a:noFill/>
        </p:spPr>
        <p:txBody>
          <a:bodyPr wrap="none" lIns="91440" tIns="45720" rIns="91440" bIns="45720">
            <a:spAutoFit/>
          </a:bodyPr>
          <a:lstStyle/>
          <a:p>
            <a:pPr algn="ctr"/>
            <a:r>
              <a:rPr lang="en-US" sz="7200" b="1" cap="none" spc="0" dirty="0" smtClean="0">
                <a:ln w="28575">
                  <a:solidFill>
                    <a:sysClr val="windowText" lastClr="000000"/>
                  </a:solidFill>
                  <a:prstDash val="solid"/>
                </a:ln>
                <a:solidFill>
                  <a:schemeClr val="bg1"/>
                </a:solidFill>
                <a:effectLst>
                  <a:glow rad="101600">
                    <a:srgbClr val="7DC0ED"/>
                  </a:glow>
                  <a:outerShdw blurRad="50800" dist="38100" dir="2700000" algn="tl" rotWithShape="0">
                    <a:prstClr val="black">
                      <a:alpha val="40000"/>
                    </a:prstClr>
                  </a:outerShdw>
                </a:effectLst>
                <a:latin typeface="KG Second Chances Solid" panose="02000000000000000000" pitchFamily="2" charset="0"/>
              </a:rPr>
              <a:t>Environmental</a:t>
            </a:r>
          </a:p>
          <a:p>
            <a:pPr algn="ctr"/>
            <a:r>
              <a:rPr lang="en-US" sz="7200" b="1" dirty="0" smtClean="0">
                <a:ln w="28575">
                  <a:solidFill>
                    <a:sysClr val="windowText" lastClr="000000"/>
                  </a:solidFill>
                  <a:prstDash val="solid"/>
                </a:ln>
                <a:solidFill>
                  <a:schemeClr val="bg1"/>
                </a:solidFill>
                <a:effectLst>
                  <a:glow rad="101600">
                    <a:srgbClr val="7DC0ED"/>
                  </a:glow>
                  <a:outerShdw blurRad="50800" dist="38100" dir="2700000" algn="tl" rotWithShape="0">
                    <a:prstClr val="black">
                      <a:alpha val="40000"/>
                    </a:prstClr>
                  </a:outerShdw>
                </a:effectLst>
                <a:latin typeface="KG Second Chances Solid" panose="02000000000000000000" pitchFamily="2" charset="0"/>
              </a:rPr>
              <a:t>Issues</a:t>
            </a:r>
            <a:endParaRPr lang="en-US" sz="7200" b="1" cap="none" spc="0" dirty="0">
              <a:ln w="28575">
                <a:solidFill>
                  <a:sysClr val="windowText" lastClr="000000"/>
                </a:solidFill>
                <a:prstDash val="solid"/>
              </a:ln>
              <a:solidFill>
                <a:schemeClr val="bg1"/>
              </a:solidFill>
              <a:effectLst>
                <a:glow rad="101600">
                  <a:srgbClr val="7DC0ED"/>
                </a:glow>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1461667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8640" y="228938"/>
            <a:ext cx="8046720" cy="603504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658368" y="366098"/>
            <a:ext cx="7827264" cy="5760720"/>
          </a:xfrm>
          <a:prstGeom prst="ellipse">
            <a:avLst/>
          </a:prstGeom>
          <a:solidFill>
            <a:srgbClr val="1B6AB5"/>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4" name="Rectangle 13"/>
          <p:cNvSpPr/>
          <p:nvPr/>
        </p:nvSpPr>
        <p:spPr>
          <a:xfrm>
            <a:off x="1139714" y="2248827"/>
            <a:ext cx="6864573" cy="3046988"/>
          </a:xfrm>
          <a:prstGeom prst="rect">
            <a:avLst/>
          </a:prstGeom>
          <a:noFill/>
        </p:spPr>
        <p:txBody>
          <a:bodyPr wrap="none" lIns="91440" tIns="45720" rIns="91440" bIns="45720">
            <a:spAutoFit/>
          </a:bodyPr>
          <a:lstStyle/>
          <a:p>
            <a:pPr algn="ctr"/>
            <a:r>
              <a:rPr lang="en-US" sz="9600" b="1" cap="none" spc="0" dirty="0" smtClean="0">
                <a:ln w="28575">
                  <a:solidFill>
                    <a:sysClr val="windowText" lastClr="000000"/>
                  </a:solidFill>
                  <a:prstDash val="solid"/>
                </a:ln>
                <a:solidFill>
                  <a:schemeClr val="bg1"/>
                </a:solidFill>
                <a:effectLst>
                  <a:glow rad="101600">
                    <a:srgbClr val="7DC0ED"/>
                  </a:glow>
                  <a:outerShdw blurRad="50800" dist="38100" dir="2700000" algn="tl" rotWithShape="0">
                    <a:prstClr val="black">
                      <a:alpha val="40000"/>
                    </a:prstClr>
                  </a:outerShdw>
                </a:effectLst>
                <a:latin typeface="KG Second Chances Solid" panose="02000000000000000000" pitchFamily="2" charset="0"/>
              </a:rPr>
              <a:t>Acid Rain </a:t>
            </a:r>
          </a:p>
          <a:p>
            <a:pPr algn="ctr"/>
            <a:r>
              <a:rPr lang="en-US" sz="9600" b="1" dirty="0" smtClean="0">
                <a:ln w="28575">
                  <a:solidFill>
                    <a:sysClr val="windowText" lastClr="000000"/>
                  </a:solidFill>
                  <a:prstDash val="solid"/>
                </a:ln>
                <a:solidFill>
                  <a:schemeClr val="bg1"/>
                </a:solidFill>
                <a:effectLst>
                  <a:glow rad="101600">
                    <a:srgbClr val="7DC0ED"/>
                  </a:glow>
                  <a:outerShdw blurRad="50800" dist="38100" dir="2700000" algn="tl" rotWithShape="0">
                    <a:prstClr val="black">
                      <a:alpha val="40000"/>
                    </a:prstClr>
                  </a:outerShdw>
                </a:effectLst>
                <a:latin typeface="KG Second Chances Solid" panose="02000000000000000000" pitchFamily="2" charset="0"/>
              </a:rPr>
              <a:t>&amp; Pollution</a:t>
            </a:r>
            <a:endParaRPr lang="en-US" sz="9600" b="1" cap="none" spc="0" dirty="0">
              <a:ln w="28575">
                <a:solidFill>
                  <a:sysClr val="windowText" lastClr="000000"/>
                </a:solidFill>
                <a:prstDash val="solid"/>
              </a:ln>
              <a:solidFill>
                <a:schemeClr val="bg1"/>
              </a:solidFill>
              <a:effectLst>
                <a:glow rad="101600">
                  <a:srgbClr val="7DC0ED"/>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Rectangle 6"/>
          <p:cNvSpPr/>
          <p:nvPr/>
        </p:nvSpPr>
        <p:spPr>
          <a:xfrm>
            <a:off x="1904282" y="1092594"/>
            <a:ext cx="5335435" cy="1546577"/>
          </a:xfrm>
          <a:prstGeom prst="rect">
            <a:avLst/>
          </a:prstGeom>
          <a:noFill/>
        </p:spPr>
        <p:txBody>
          <a:bodyPr wrap="none" lIns="68580" tIns="34290" rIns="68580" bIns="34290">
            <a:spAutoFit/>
          </a:bodyPr>
          <a:lstStyle/>
          <a:p>
            <a:pPr algn="ctr"/>
            <a:r>
              <a:rPr lang="en-US" sz="9600" dirty="0" smtClean="0">
                <a:ln w="10160">
                  <a:noFill/>
                  <a:prstDash val="solid"/>
                </a:ln>
                <a:solidFill>
                  <a:sysClr val="windowText" lastClr="000000"/>
                </a:solidFill>
                <a:effectLst/>
                <a:latin typeface="KG Eyes Wide Open" panose="02000506000000020004" pitchFamily="2" charset="0"/>
              </a:rPr>
              <a:t>Great Lakes:</a:t>
            </a:r>
            <a:endParaRPr lang="en-US" sz="9600" dirty="0">
              <a:ln w="10160">
                <a:noFill/>
                <a:prstDash val="solid"/>
              </a:ln>
              <a:solidFill>
                <a:sysClr val="windowText" lastClr="000000"/>
              </a:solidFill>
              <a:effectLst/>
              <a:latin typeface="KG Eyes Wide Open" panose="02000506000000020004" pitchFamily="2" charset="0"/>
            </a:endParaRPr>
          </a:p>
        </p:txBody>
      </p:sp>
    </p:spTree>
    <p:extLst>
      <p:ext uri="{BB962C8B-B14F-4D97-AF65-F5344CB8AC3E}">
        <p14:creationId xmlns:p14="http://schemas.microsoft.com/office/powerpoint/2010/main" val="655094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7DC0E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755422"/>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Acid rain is rain polluted by gases released into the air by the burning of fossil fuels.</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lvl="1" indent="-3429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The pollutants from coal-burning factories and vehicle emissions mix </a:t>
            </a:r>
            <a:r>
              <a:rPr lang="en-US" sz="2800" dirty="0">
                <a:latin typeface="KG First Time In Forever" panose="02000506000000020003" pitchFamily="2" charset="0"/>
                <a:ea typeface="KBScaredStraight" panose="02000603000000000000" pitchFamily="2" charset="0"/>
              </a:rPr>
              <a:t>with water molecules in clouds and turn the water acidic</a:t>
            </a:r>
            <a:r>
              <a:rPr lang="en-US" sz="2800" dirty="0" smtClean="0">
                <a:latin typeface="KG First Time In Forever" panose="02000506000000020003" pitchFamily="2" charset="0"/>
                <a:ea typeface="KBScaredStraight" panose="02000603000000000000" pitchFamily="2" charset="0"/>
              </a:rPr>
              <a:t>.</a:t>
            </a:r>
          </a:p>
          <a:p>
            <a:pPr marL="342900" lvl="1"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lvl="1" indent="-3429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In Canada and the United States, the main producers of acid rain include vehicle emissions and factories and power plants that burn coal. </a:t>
            </a: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1" name="Rectangle 10"/>
          <p:cNvSpPr/>
          <p:nvPr/>
        </p:nvSpPr>
        <p:spPr>
          <a:xfrm>
            <a:off x="1917462" y="89724"/>
            <a:ext cx="5309082" cy="1300356"/>
          </a:xfrm>
          <a:prstGeom prst="rect">
            <a:avLst/>
          </a:prstGeom>
          <a:noFill/>
        </p:spPr>
        <p:txBody>
          <a:bodyPr wrap="none" lIns="68580" tIns="34290" rIns="68580" bIns="34290">
            <a:spAutoFit/>
          </a:bodyPr>
          <a:lstStyle/>
          <a:p>
            <a:pPr algn="ctr"/>
            <a:r>
              <a:rPr lang="en-US" sz="8000" b="1" dirty="0" smtClean="0">
                <a:ln w="28575">
                  <a:solidFill>
                    <a:sysClr val="windowText" lastClr="000000"/>
                  </a:solidFill>
                  <a:prstDash val="solid"/>
                </a:ln>
                <a:solidFill>
                  <a:srgbClr val="1B6AB5"/>
                </a:solidFill>
                <a:effectLst>
                  <a:glow rad="101600">
                    <a:srgbClr val="EFE37D"/>
                  </a:glow>
                  <a:outerShdw blurRad="50800" dist="38100" dir="2700000" algn="tl" rotWithShape="0">
                    <a:prstClr val="black">
                      <a:alpha val="40000"/>
                    </a:prstClr>
                  </a:outerShdw>
                </a:effectLst>
                <a:latin typeface="KG Second Chances Solid" panose="02000000000000000000" pitchFamily="2" charset="0"/>
              </a:rPr>
              <a:t>Acid Rain</a:t>
            </a:r>
          </a:p>
        </p:txBody>
      </p:sp>
    </p:spTree>
    <p:extLst>
      <p:ext uri="{BB962C8B-B14F-4D97-AF65-F5344CB8AC3E}">
        <p14:creationId xmlns:p14="http://schemas.microsoft.com/office/powerpoint/2010/main" val="2604450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B6AB5">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7"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b="2941"/>
          <a:stretch/>
        </p:blipFill>
        <p:spPr>
          <a:xfrm>
            <a:off x="1371600" y="260993"/>
            <a:ext cx="6400800" cy="6336014"/>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8343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7DC0E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95520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KG First Time In Forever" panose="02000506000000020003" pitchFamily="2" charset="0"/>
                <a:ea typeface="KBScaredStraight" panose="02000603000000000000" pitchFamily="2" charset="0"/>
              </a:rPr>
              <a:t>In Canada, 50-75</a:t>
            </a:r>
            <a:r>
              <a:rPr lang="en-US" sz="3200" dirty="0">
                <a:latin typeface="KG First Time In Forever" panose="02000506000000020003" pitchFamily="2" charset="0"/>
                <a:ea typeface="KBScaredStraight" panose="02000603000000000000" pitchFamily="2" charset="0"/>
              </a:rPr>
              <a:t>% of the pollution that causes acid rain actually comes from the </a:t>
            </a:r>
            <a:r>
              <a:rPr lang="en-US" sz="3200" dirty="0" smtClean="0">
                <a:latin typeface="KG First Time In Forever" panose="02000506000000020003" pitchFamily="2" charset="0"/>
                <a:ea typeface="KBScaredStraight" panose="02000603000000000000" pitchFamily="2" charset="0"/>
              </a:rPr>
              <a:t>United States.</a:t>
            </a: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Wind patterns tend to move the poisonous emissions from the </a:t>
            </a:r>
            <a:r>
              <a:rPr lang="en-US" sz="3200" dirty="0" smtClean="0">
                <a:latin typeface="KG First Time In Forever" panose="02000506000000020003" pitchFamily="2" charset="0"/>
                <a:ea typeface="KBScaredStraight" panose="02000603000000000000" pitchFamily="2" charset="0"/>
              </a:rPr>
              <a:t>United States </a:t>
            </a:r>
            <a:r>
              <a:rPr lang="en-US" sz="3200" dirty="0">
                <a:latin typeface="KG First Time In Forever" panose="02000506000000020003" pitchFamily="2" charset="0"/>
                <a:ea typeface="KBScaredStraight" panose="02000603000000000000" pitchFamily="2" charset="0"/>
              </a:rPr>
              <a:t>north into Canada.</a:t>
            </a:r>
          </a:p>
          <a:p>
            <a:pPr marL="342900" indent="-342900">
              <a:buFont typeface="Arial" panose="020B0604020202020204" pitchFamily="34" charset="0"/>
              <a:buChar char="•"/>
            </a:pPr>
            <a:endParaRPr lang="en-US" sz="3200" dirty="0" smtClean="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1" name="Rectangle 10"/>
          <p:cNvSpPr/>
          <p:nvPr/>
        </p:nvSpPr>
        <p:spPr>
          <a:xfrm>
            <a:off x="1917462" y="89724"/>
            <a:ext cx="5309082" cy="1300356"/>
          </a:xfrm>
          <a:prstGeom prst="rect">
            <a:avLst/>
          </a:prstGeom>
          <a:noFill/>
        </p:spPr>
        <p:txBody>
          <a:bodyPr wrap="none" lIns="68580" tIns="34290" rIns="68580" bIns="34290">
            <a:spAutoFit/>
          </a:bodyPr>
          <a:lstStyle/>
          <a:p>
            <a:pPr algn="ctr"/>
            <a:r>
              <a:rPr lang="en-US" sz="8000" b="1" dirty="0" smtClean="0">
                <a:ln w="28575">
                  <a:solidFill>
                    <a:sysClr val="windowText" lastClr="000000"/>
                  </a:solidFill>
                  <a:prstDash val="solid"/>
                </a:ln>
                <a:solidFill>
                  <a:srgbClr val="1B6AB5"/>
                </a:solidFill>
                <a:effectLst>
                  <a:glow rad="101600">
                    <a:srgbClr val="EFE37D"/>
                  </a:glow>
                  <a:outerShdw blurRad="50800" dist="38100" dir="2700000" algn="tl" rotWithShape="0">
                    <a:prstClr val="black">
                      <a:alpha val="40000"/>
                    </a:prstClr>
                  </a:outerShdw>
                </a:effectLst>
                <a:latin typeface="KG Second Chances Solid" panose="02000000000000000000" pitchFamily="2" charset="0"/>
              </a:rPr>
              <a:t>Acid Rain</a:t>
            </a:r>
          </a:p>
        </p:txBody>
      </p:sp>
    </p:spTree>
    <p:extLst>
      <p:ext uri="{BB962C8B-B14F-4D97-AF65-F5344CB8AC3E}">
        <p14:creationId xmlns:p14="http://schemas.microsoft.com/office/powerpoint/2010/main" val="1239119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7DC0E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94008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Southern Canada (near the Great Lakes region) experiences the highest levels of acid rain</a:t>
            </a:r>
            <a:r>
              <a:rPr lang="en-US" sz="3200" dirty="0" smtClean="0">
                <a:latin typeface="KG First Time In Forever" panose="02000506000000020003" pitchFamily="2" charset="0"/>
                <a:ea typeface="KBScaredStraight" panose="02000603000000000000" pitchFamily="2" charset="0"/>
              </a:rPr>
              <a:t>.</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latin typeface="KG First Time In Forever" panose="02000506000000020003" pitchFamily="2" charset="0"/>
                <a:ea typeface="KBScaredStraight" panose="02000603000000000000" pitchFamily="2" charset="0"/>
              </a:rPr>
              <a:t>Here, in Ontario and Quebec, the bedrock, water, and soil don’t have the ability to neutralize acid so it seeps into the ground and poisons forests, soil, and lakes. </a:t>
            </a: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smtClean="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11" name="Rectangle 10"/>
          <p:cNvSpPr/>
          <p:nvPr/>
        </p:nvSpPr>
        <p:spPr>
          <a:xfrm>
            <a:off x="1917462" y="89724"/>
            <a:ext cx="5309082" cy="1300356"/>
          </a:xfrm>
          <a:prstGeom prst="rect">
            <a:avLst/>
          </a:prstGeom>
          <a:noFill/>
        </p:spPr>
        <p:txBody>
          <a:bodyPr wrap="none" lIns="68580" tIns="34290" rIns="68580" bIns="34290">
            <a:spAutoFit/>
          </a:bodyPr>
          <a:lstStyle/>
          <a:p>
            <a:pPr algn="ctr"/>
            <a:r>
              <a:rPr lang="en-US" sz="8000" b="1" dirty="0" smtClean="0">
                <a:ln w="28575">
                  <a:solidFill>
                    <a:sysClr val="windowText" lastClr="000000"/>
                  </a:solidFill>
                  <a:prstDash val="solid"/>
                </a:ln>
                <a:solidFill>
                  <a:srgbClr val="1B6AB5"/>
                </a:solidFill>
                <a:effectLst>
                  <a:glow rad="101600">
                    <a:srgbClr val="EFE37D"/>
                  </a:glow>
                  <a:outerShdw blurRad="50800" dist="38100" dir="2700000" algn="tl" rotWithShape="0">
                    <a:prstClr val="black">
                      <a:alpha val="40000"/>
                    </a:prstClr>
                  </a:outerShdw>
                </a:effectLst>
                <a:latin typeface="KG Second Chances Solid" panose="02000000000000000000" pitchFamily="2" charset="0"/>
              </a:rPr>
              <a:t>Acid Rain</a:t>
            </a:r>
          </a:p>
        </p:txBody>
      </p:sp>
    </p:spTree>
    <p:extLst>
      <p:ext uri="{BB962C8B-B14F-4D97-AF65-F5344CB8AC3E}">
        <p14:creationId xmlns:p14="http://schemas.microsoft.com/office/powerpoint/2010/main" val="1893706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5447</TotalTime>
  <Words>1501</Words>
  <Application>Microsoft Office PowerPoint</Application>
  <PresentationFormat>On-screen Show (4:3)</PresentationFormat>
  <Paragraphs>260</Paragraphs>
  <Slides>39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Arial</vt:lpstr>
      <vt:lpstr>Calibri</vt:lpstr>
      <vt:lpstr>Calibri Light</vt:lpstr>
      <vt:lpstr>KBScaredStraight</vt:lpstr>
      <vt:lpstr>KBWritersBlock</vt:lpstr>
      <vt:lpstr>KG Eyes Wide Open</vt:lpstr>
      <vt:lpstr>KG First Time In Forever</vt:lpstr>
      <vt:lpstr>KG HAPPY</vt:lpstr>
      <vt:lpstr>KG HAPPY Solid</vt:lpstr>
      <vt:lpstr>KG Payphone</vt:lpstr>
      <vt:lpstr>KG Second Chances Solid</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Raven Wildermuth-Akali</cp:lastModifiedBy>
  <cp:revision>170</cp:revision>
  <cp:lastPrinted>2019-01-22T20:59:43Z</cp:lastPrinted>
  <dcterms:created xsi:type="dcterms:W3CDTF">2014-12-29T15:18:45Z</dcterms:created>
  <dcterms:modified xsi:type="dcterms:W3CDTF">2019-01-25T15:53:06Z</dcterms:modified>
</cp:coreProperties>
</file>